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9" r:id="rId1"/>
  </p:sldMasterIdLst>
  <p:notesMasterIdLst>
    <p:notesMasterId r:id="rId26"/>
  </p:notesMasterIdLst>
  <p:handoutMasterIdLst>
    <p:handoutMasterId r:id="rId27"/>
  </p:handoutMasterIdLst>
  <p:sldIdLst>
    <p:sldId id="256" r:id="rId2"/>
    <p:sldId id="257" r:id="rId3"/>
    <p:sldId id="279" r:id="rId4"/>
    <p:sldId id="269" r:id="rId5"/>
    <p:sldId id="298" r:id="rId6"/>
    <p:sldId id="270" r:id="rId7"/>
    <p:sldId id="302" r:id="rId8"/>
    <p:sldId id="299" r:id="rId9"/>
    <p:sldId id="259" r:id="rId10"/>
    <p:sldId id="260" r:id="rId11"/>
    <p:sldId id="262" r:id="rId12"/>
    <p:sldId id="263" r:id="rId13"/>
    <p:sldId id="277" r:id="rId14"/>
    <p:sldId id="278" r:id="rId15"/>
    <p:sldId id="266" r:id="rId16"/>
    <p:sldId id="288" r:id="rId17"/>
    <p:sldId id="307" r:id="rId18"/>
    <p:sldId id="285" r:id="rId19"/>
    <p:sldId id="300" r:id="rId20"/>
    <p:sldId id="286" r:id="rId21"/>
    <p:sldId id="281" r:id="rId22"/>
    <p:sldId id="306" r:id="rId23"/>
    <p:sldId id="308" r:id="rId24"/>
    <p:sldId id="309"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ssy Coggins" initials="CC"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inimized" horzBarState="minimized">
    <p:restoredLeft sz="0" autoAdjust="0"/>
    <p:restoredTop sz="0" autoAdjust="0"/>
  </p:normalViewPr>
  <p:slideViewPr>
    <p:cSldViewPr snapToGrid="0">
      <p:cViewPr varScale="1">
        <p:scale>
          <a:sx n="27" d="100"/>
          <a:sy n="27" d="100"/>
        </p:scale>
        <p:origin x="4476"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0BA73A92-2C77-497E-B13D-DDA03833F3F6}" type="datetimeFigureOut">
              <a:rPr lang="en-GB" smtClean="0"/>
              <a:t>30/11/2023</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55E2200B-C94F-42C9-B708-E2CC954EFDA2}" type="slidenum">
              <a:rPr lang="en-GB" smtClean="0"/>
              <a:t>‹#›</a:t>
            </a:fld>
            <a:endParaRPr lang="en-GB"/>
          </a:p>
        </p:txBody>
      </p:sp>
    </p:spTree>
    <p:extLst>
      <p:ext uri="{BB962C8B-B14F-4D97-AF65-F5344CB8AC3E}">
        <p14:creationId xmlns:p14="http://schemas.microsoft.com/office/powerpoint/2010/main" val="353247226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576A718-F0A4-4F28-9624-A62986B6E32F}" type="datetimeFigureOut">
              <a:rPr lang="en-GB" smtClean="0"/>
              <a:t>30/11/2023</a:t>
            </a:fld>
            <a:endParaRPr lang="en-GB"/>
          </a:p>
        </p:txBody>
      </p:sp>
      <p:sp>
        <p:nvSpPr>
          <p:cNvPr id="4" name="Slide Image Placeholder 3"/>
          <p:cNvSpPr>
            <a:spLocks noGrp="1" noRot="1" noChangeAspect="1"/>
          </p:cNvSpPr>
          <p:nvPr>
            <p:ph type="sldImg" idx="2"/>
          </p:nvPr>
        </p:nvSpPr>
        <p:spPr>
          <a:xfrm>
            <a:off x="90488" y="744538"/>
            <a:ext cx="6616700"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52A3AA5-4E5A-42FF-8D9C-8667033B8B11}" type="slidenum">
              <a:rPr lang="en-GB" smtClean="0"/>
              <a:t>‹#›</a:t>
            </a:fld>
            <a:endParaRPr lang="en-GB"/>
          </a:p>
        </p:txBody>
      </p:sp>
    </p:spTree>
    <p:extLst>
      <p:ext uri="{BB962C8B-B14F-4D97-AF65-F5344CB8AC3E}">
        <p14:creationId xmlns:p14="http://schemas.microsoft.com/office/powerpoint/2010/main" val="3332231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569118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095121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756156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29020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03954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20799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663859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561730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476536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7002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2343021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955590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257355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0747911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80738468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575134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5B3B703-BE95-4BDA-B575-9015B2CE7C81}" type="datetimeFigureOut">
              <a:rPr lang="en-GB" smtClean="0">
                <a:solidFill>
                  <a:prstClr val="black">
                    <a:tint val="75000"/>
                  </a:prstClr>
                </a:solidFill>
              </a:rPr>
              <a:pPr/>
              <a:t>30/11/2023</a:t>
            </a:fld>
            <a:endParaRPr lang="en-GB">
              <a:solidFill>
                <a:prstClr val="black">
                  <a:tint val="75000"/>
                </a:prstClr>
              </a:solidFill>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814A693-62C2-4A5D-BE75-4F850FD8868F}"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825713575"/>
      </p:ext>
    </p:extLst>
  </p:cSld>
  <p:clrMap bg1="lt1" tx1="dk1" bg2="lt2" tx2="dk2" accent1="accent1" accent2="accent2" accent3="accent3" accent4="accent4" accent5="accent5" accent6="accent6" hlink="hlink" folHlink="folHlink"/>
  <p:sldLayoutIdLst>
    <p:sldLayoutId id="2147483750" r:id="rId1"/>
    <p:sldLayoutId id="2147483751" r:id="rId2"/>
    <p:sldLayoutId id="2147483752" r:id="rId3"/>
    <p:sldLayoutId id="2147483753" r:id="rId4"/>
    <p:sldLayoutId id="2147483754" r:id="rId5"/>
    <p:sldLayoutId id="2147483755" r:id="rId6"/>
    <p:sldLayoutId id="2147483756" r:id="rId7"/>
    <p:sldLayoutId id="2147483757" r:id="rId8"/>
    <p:sldLayoutId id="2147483758" r:id="rId9"/>
    <p:sldLayoutId id="2147483759" r:id="rId10"/>
    <p:sldLayoutId id="2147483760" r:id="rId11"/>
    <p:sldLayoutId id="2147483761" r:id="rId12"/>
    <p:sldLayoutId id="2147483762" r:id="rId13"/>
    <p:sldLayoutId id="2147483763" r:id="rId14"/>
    <p:sldLayoutId id="2147483764" r:id="rId15"/>
    <p:sldLayoutId id="214748376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tmp"/><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1408" y="476250"/>
            <a:ext cx="9144000" cy="3033713"/>
          </a:xfrm>
        </p:spPr>
        <p:txBody>
          <a:bodyPr>
            <a:normAutofit/>
          </a:bodyPr>
          <a:lstStyle/>
          <a:p>
            <a:r>
              <a:rPr lang="en-GB" dirty="0"/>
              <a:t>Maths – No Problem!</a:t>
            </a:r>
            <a:br>
              <a:rPr lang="en-GB" dirty="0"/>
            </a:br>
            <a:r>
              <a:rPr lang="en-GB" dirty="0"/>
              <a:t>Parent Workshop</a:t>
            </a:r>
          </a:p>
        </p:txBody>
      </p:sp>
      <p:sp>
        <p:nvSpPr>
          <p:cNvPr id="3" name="Subtitle 2"/>
          <p:cNvSpPr>
            <a:spLocks noGrp="1"/>
          </p:cNvSpPr>
          <p:nvPr>
            <p:ph type="subTitle" idx="1"/>
          </p:nvPr>
        </p:nvSpPr>
        <p:spPr/>
        <p:txBody>
          <a:bodyPr/>
          <a:lstStyle/>
          <a:p>
            <a:endParaRPr lang="en-GB"/>
          </a:p>
        </p:txBody>
      </p:sp>
      <p:pic>
        <p:nvPicPr>
          <p:cNvPr id="1026" name="Picture 2" descr="Image result for concrete pictorial abstrac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237149"/>
            <a:ext cx="4993408" cy="26208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concrete pictorial abstrac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64701" y="4686300"/>
            <a:ext cx="5857875" cy="1371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40003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the session</a:t>
            </a:r>
          </a:p>
        </p:txBody>
      </p:sp>
      <p:sp>
        <p:nvSpPr>
          <p:cNvPr id="3" name="Content Placeholder 2"/>
          <p:cNvSpPr>
            <a:spLocks noGrp="1"/>
          </p:cNvSpPr>
          <p:nvPr>
            <p:ph idx="1"/>
          </p:nvPr>
        </p:nvSpPr>
        <p:spPr/>
        <p:txBody>
          <a:bodyPr/>
          <a:lstStyle/>
          <a:p>
            <a:r>
              <a:rPr lang="en-GB" dirty="0"/>
              <a:t>Curriculum overview</a:t>
            </a:r>
          </a:p>
          <a:p>
            <a:r>
              <a:rPr lang="en-GB" dirty="0"/>
              <a:t>Why Maths - No Problem</a:t>
            </a:r>
          </a:p>
          <a:p>
            <a:r>
              <a:rPr lang="en-GB" dirty="0"/>
              <a:t>What Maths - No Problem is</a:t>
            </a:r>
          </a:p>
          <a:p>
            <a:r>
              <a:rPr lang="en-GB" dirty="0"/>
              <a:t>Mastery approach to mathematics</a:t>
            </a:r>
          </a:p>
          <a:p>
            <a:r>
              <a:rPr lang="en-GB" dirty="0"/>
              <a:t>Overview of Maths - No Problem</a:t>
            </a:r>
          </a:p>
          <a:p>
            <a:r>
              <a:rPr lang="en-GB" dirty="0"/>
              <a:t>How you can help at home</a:t>
            </a:r>
          </a:p>
          <a:p>
            <a:r>
              <a:rPr lang="en-GB" dirty="0"/>
              <a:t>A typical maths lesson at Holley Park</a:t>
            </a:r>
          </a:p>
        </p:txBody>
      </p:sp>
    </p:spTree>
    <p:extLst>
      <p:ext uri="{BB962C8B-B14F-4D97-AF65-F5344CB8AC3E}">
        <p14:creationId xmlns:p14="http://schemas.microsoft.com/office/powerpoint/2010/main" val="3973650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the National Curriculum</a:t>
            </a:r>
          </a:p>
        </p:txBody>
      </p:sp>
      <p:sp>
        <p:nvSpPr>
          <p:cNvPr id="3" name="Content Placeholder 2"/>
          <p:cNvSpPr>
            <a:spLocks noGrp="1"/>
          </p:cNvSpPr>
          <p:nvPr>
            <p:ph idx="1"/>
          </p:nvPr>
        </p:nvSpPr>
        <p:spPr/>
        <p:txBody>
          <a:bodyPr>
            <a:normAutofit/>
          </a:bodyPr>
          <a:lstStyle/>
          <a:p>
            <a:pPr marL="0" indent="0">
              <a:buNone/>
            </a:pPr>
            <a:r>
              <a:rPr lang="en-GB" dirty="0"/>
              <a:t>The national curriculum for mathematics aims to ensure that all pupils: </a:t>
            </a:r>
          </a:p>
          <a:p>
            <a:r>
              <a:rPr lang="en-GB" dirty="0"/>
              <a:t>Become </a:t>
            </a:r>
            <a:r>
              <a:rPr lang="en-GB" b="1" dirty="0"/>
              <a:t>fluent</a:t>
            </a:r>
            <a:r>
              <a:rPr lang="en-GB" dirty="0"/>
              <a:t> in the fundamentals of mathematics, including through </a:t>
            </a:r>
            <a:r>
              <a:rPr lang="en-GB" u="sng" dirty="0"/>
              <a:t>varied and frequent practice </a:t>
            </a:r>
            <a:r>
              <a:rPr lang="en-GB" dirty="0"/>
              <a:t>with increasingly complex problems over time, so that pupils </a:t>
            </a:r>
            <a:r>
              <a:rPr lang="en-GB" u="sng" dirty="0"/>
              <a:t>develop conceptual understanding </a:t>
            </a:r>
            <a:r>
              <a:rPr lang="en-GB" dirty="0"/>
              <a:t>and the ability to recall and apply knowledge rapidly and accurately. </a:t>
            </a:r>
          </a:p>
          <a:p>
            <a:r>
              <a:rPr lang="en-GB" b="1" dirty="0"/>
              <a:t>Reason mathematically </a:t>
            </a:r>
            <a:r>
              <a:rPr lang="en-GB" dirty="0"/>
              <a:t>by following a line of enquiry, </a:t>
            </a:r>
            <a:r>
              <a:rPr lang="en-GB" u="sng" dirty="0"/>
              <a:t>conjecturing relationships and generalisations</a:t>
            </a:r>
            <a:r>
              <a:rPr lang="en-GB" dirty="0"/>
              <a:t>, and developing an argument, justification or proof </a:t>
            </a:r>
            <a:r>
              <a:rPr lang="en-GB" u="sng" dirty="0"/>
              <a:t>using mathematical language</a:t>
            </a:r>
            <a:r>
              <a:rPr lang="en-GB" dirty="0"/>
              <a:t>.</a:t>
            </a:r>
          </a:p>
          <a:p>
            <a:r>
              <a:rPr lang="en-GB" dirty="0"/>
              <a:t>Can </a:t>
            </a:r>
            <a:r>
              <a:rPr lang="en-GB" b="1" dirty="0"/>
              <a:t>solve problems </a:t>
            </a:r>
            <a:r>
              <a:rPr lang="en-GB" dirty="0"/>
              <a:t>by </a:t>
            </a:r>
            <a:r>
              <a:rPr lang="en-GB" u="sng" dirty="0"/>
              <a:t>applying their mathematics to a variety of routine and non routine problems </a:t>
            </a:r>
            <a:r>
              <a:rPr lang="en-GB" dirty="0"/>
              <a:t>with increasing sophistication, including breaking down problems into a series of simpler steps and persevering in seeking solutions.</a:t>
            </a:r>
          </a:p>
        </p:txBody>
      </p:sp>
    </p:spTree>
    <p:extLst>
      <p:ext uri="{BB962C8B-B14F-4D97-AF65-F5344CB8AC3E}">
        <p14:creationId xmlns:p14="http://schemas.microsoft.com/office/powerpoint/2010/main" val="34279428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 coverage</a:t>
            </a:r>
          </a:p>
        </p:txBody>
      </p:sp>
      <p:sp>
        <p:nvSpPr>
          <p:cNvPr id="3" name="Content Placeholder 2"/>
          <p:cNvSpPr>
            <a:spLocks noGrp="1"/>
          </p:cNvSpPr>
          <p:nvPr>
            <p:ph idx="1"/>
          </p:nvPr>
        </p:nvSpPr>
        <p:spPr/>
        <p:txBody>
          <a:bodyPr>
            <a:normAutofit/>
          </a:bodyPr>
          <a:lstStyle/>
          <a:p>
            <a:r>
              <a:rPr lang="en-GB" dirty="0"/>
              <a:t>FLUENCY – Being able to recall facts and solve calculations with speed. This also relates to solving simple word problems. </a:t>
            </a:r>
          </a:p>
          <a:p>
            <a:pPr marL="0" indent="0">
              <a:buNone/>
            </a:pPr>
            <a:endParaRPr lang="en-GB" dirty="0"/>
          </a:p>
          <a:p>
            <a:r>
              <a:rPr lang="en-GB" dirty="0"/>
              <a:t>REASONING – Being able to explain the steps in a process, how an answer was found, or explaining mistakes or misconceptions in a process. </a:t>
            </a:r>
          </a:p>
          <a:p>
            <a:pPr marL="0" indent="0">
              <a:buNone/>
            </a:pPr>
            <a:endParaRPr lang="en-GB" dirty="0"/>
          </a:p>
          <a:p>
            <a:r>
              <a:rPr lang="en-GB" dirty="0"/>
              <a:t>PROBLEM SOLVING – Children are able to solve complex problems that require recall of facts, reasoning, and logical thinking. Children are also required to think about representing questions in different ways to help solve a problem.</a:t>
            </a:r>
          </a:p>
        </p:txBody>
      </p:sp>
    </p:spTree>
    <p:extLst>
      <p:ext uri="{BB962C8B-B14F-4D97-AF65-F5344CB8AC3E}">
        <p14:creationId xmlns:p14="http://schemas.microsoft.com/office/powerpoint/2010/main" val="28446416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Why Maths - No Problem?</a:t>
            </a:r>
          </a:p>
        </p:txBody>
      </p:sp>
      <p:sp>
        <p:nvSpPr>
          <p:cNvPr id="3" name="Content Placeholder 2"/>
          <p:cNvSpPr>
            <a:spLocks noGrp="1"/>
          </p:cNvSpPr>
          <p:nvPr>
            <p:ph idx="1"/>
          </p:nvPr>
        </p:nvSpPr>
        <p:spPr/>
        <p:txBody>
          <a:bodyPr>
            <a:normAutofit lnSpcReduction="10000"/>
          </a:bodyPr>
          <a:lstStyle/>
          <a:p>
            <a:pPr fontAlgn="base"/>
            <a:r>
              <a:rPr lang="en-GB" dirty="0"/>
              <a:t>Children will have a greater conceptual understanding of number and calculation. They will be able to visualise and generalise more readily due to a more in-depth understanding.</a:t>
            </a:r>
          </a:p>
          <a:p>
            <a:pPr fontAlgn="base"/>
            <a:r>
              <a:rPr lang="en-GB" dirty="0"/>
              <a:t>All children will be fully supported through accessing concrete equipment and use of visual models to support understanding.</a:t>
            </a:r>
          </a:p>
          <a:p>
            <a:pPr fontAlgn="base"/>
            <a:r>
              <a:rPr lang="en-GB" dirty="0"/>
              <a:t>Rapid graspers will be challenged through exposure to unfamiliar problems, development of reasoning skills and by exploring multiple ways to manipulate numbers and solve problems.</a:t>
            </a:r>
          </a:p>
          <a:p>
            <a:pPr fontAlgn="base"/>
            <a:r>
              <a:rPr lang="en-GB" dirty="0"/>
              <a:t>All learners will access teaching of content which matches the expectations of the curriculum in England and be supported further, if needed. The resources match the expectations for formal written methods set out by the government, alongside greater understanding in order to reach ‘mastery’.</a:t>
            </a:r>
          </a:p>
          <a:p>
            <a:endParaRPr lang="en-GB" dirty="0"/>
          </a:p>
        </p:txBody>
      </p:sp>
    </p:spTree>
    <p:extLst>
      <p:ext uri="{BB962C8B-B14F-4D97-AF65-F5344CB8AC3E}">
        <p14:creationId xmlns:p14="http://schemas.microsoft.com/office/powerpoint/2010/main" val="40433923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CPA approach</a:t>
            </a:r>
          </a:p>
        </p:txBody>
      </p:sp>
      <p:sp>
        <p:nvSpPr>
          <p:cNvPr id="3" name="Content Placeholder 2"/>
          <p:cNvSpPr>
            <a:spLocks noGrp="1"/>
          </p:cNvSpPr>
          <p:nvPr>
            <p:ph idx="1"/>
          </p:nvPr>
        </p:nvSpPr>
        <p:spPr/>
        <p:txBody>
          <a:bodyPr>
            <a:normAutofit/>
          </a:bodyPr>
          <a:lstStyle/>
          <a:p>
            <a:r>
              <a:rPr lang="en-GB" dirty="0"/>
              <a:t>Concrete, pictorial, abstract (CPA) is a highly effective approach to teaching that develops a deep and sustainable understanding of maths. </a:t>
            </a:r>
          </a:p>
          <a:p>
            <a:endParaRPr lang="en-GB" dirty="0"/>
          </a:p>
          <a:p>
            <a:endParaRPr lang="en-GB" dirty="0"/>
          </a:p>
          <a:p>
            <a:endParaRPr lang="en-GB" dirty="0"/>
          </a:p>
          <a:p>
            <a:endParaRPr lang="en-GB" dirty="0"/>
          </a:p>
          <a:p>
            <a:pPr marL="0" indent="0">
              <a:buNone/>
            </a:pPr>
            <a:r>
              <a:rPr lang="en-GB" dirty="0"/>
              <a:t>                doing                            seeing                       abstract</a:t>
            </a:r>
          </a:p>
        </p:txBody>
      </p:sp>
      <p:pic>
        <p:nvPicPr>
          <p:cNvPr id="4" name="Picture 3"/>
          <p:cNvPicPr>
            <a:picLocks noChangeAspect="1"/>
          </p:cNvPicPr>
          <p:nvPr/>
        </p:nvPicPr>
        <p:blipFill>
          <a:blip r:embed="rId2"/>
          <a:stretch>
            <a:fillRect/>
          </a:stretch>
        </p:blipFill>
        <p:spPr>
          <a:xfrm>
            <a:off x="1278361" y="3773912"/>
            <a:ext cx="8553451" cy="1885950"/>
          </a:xfrm>
          <a:prstGeom prst="rect">
            <a:avLst/>
          </a:prstGeom>
        </p:spPr>
      </p:pic>
    </p:spTree>
    <p:extLst>
      <p:ext uri="{BB962C8B-B14F-4D97-AF65-F5344CB8AC3E}">
        <p14:creationId xmlns:p14="http://schemas.microsoft.com/office/powerpoint/2010/main" val="27939883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Maths – No Problem?</a:t>
            </a:r>
          </a:p>
        </p:txBody>
      </p:sp>
      <p:sp>
        <p:nvSpPr>
          <p:cNvPr id="3" name="Content Placeholder 2"/>
          <p:cNvSpPr>
            <a:spLocks noGrp="1"/>
          </p:cNvSpPr>
          <p:nvPr>
            <p:ph idx="1"/>
          </p:nvPr>
        </p:nvSpPr>
        <p:spPr/>
        <p:txBody>
          <a:bodyPr/>
          <a:lstStyle/>
          <a:p>
            <a:r>
              <a:rPr lang="en-GB" b="1" dirty="0"/>
              <a:t>Maths — No Problem!</a:t>
            </a:r>
            <a:r>
              <a:rPr lang="en-GB" dirty="0"/>
              <a:t> is a series of textbooks and workbooks written to meet the requirements of the National Curriculum. </a:t>
            </a:r>
          </a:p>
          <a:p>
            <a:r>
              <a:rPr lang="en-GB" dirty="0"/>
              <a:t>The MNP Primary Series was assessed by the </a:t>
            </a:r>
            <a:r>
              <a:rPr lang="en-GB" dirty="0" err="1"/>
              <a:t>DfE’s</a:t>
            </a:r>
            <a:r>
              <a:rPr lang="en-GB" dirty="0"/>
              <a:t> expert panel, which judged that it met the core criteria for a high-quality textbook to support teaching for mastery. </a:t>
            </a:r>
          </a:p>
          <a:p>
            <a:r>
              <a:rPr lang="en-GB" dirty="0"/>
              <a:t>As a result, the MNP Primary Series are recommended textbooks for schools on the mastery programme.</a:t>
            </a:r>
          </a:p>
        </p:txBody>
      </p:sp>
      <p:pic>
        <p:nvPicPr>
          <p:cNvPr id="1026" name="Picture 2" descr="Image result for what is maths no proble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63182" y="4814284"/>
            <a:ext cx="3105028" cy="20437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5352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mastery?</a:t>
            </a:r>
          </a:p>
        </p:txBody>
      </p:sp>
      <p:pic>
        <p:nvPicPr>
          <p:cNvPr id="4" name="Content Placeholder 3" descr="Screen Clipp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47426" y="1538514"/>
            <a:ext cx="6634708" cy="4818743"/>
          </a:xfrm>
        </p:spPr>
      </p:pic>
    </p:spTree>
    <p:extLst>
      <p:ext uri="{BB962C8B-B14F-4D97-AF65-F5344CB8AC3E}">
        <p14:creationId xmlns:p14="http://schemas.microsoft.com/office/powerpoint/2010/main" val="4203808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t>Mastery of Mathematics</a:t>
            </a:r>
          </a:p>
        </p:txBody>
      </p:sp>
      <p:sp>
        <p:nvSpPr>
          <p:cNvPr id="3" name="Content Placeholder 2"/>
          <p:cNvSpPr>
            <a:spLocks noGrp="1"/>
          </p:cNvSpPr>
          <p:nvPr>
            <p:ph idx="1"/>
          </p:nvPr>
        </p:nvSpPr>
        <p:spPr/>
        <p:txBody>
          <a:bodyPr>
            <a:normAutofit/>
          </a:bodyPr>
          <a:lstStyle/>
          <a:p>
            <a:r>
              <a:rPr lang="en-GB" dirty="0"/>
              <a:t>Achievable for all</a:t>
            </a:r>
          </a:p>
          <a:p>
            <a:r>
              <a:rPr lang="en-GB" dirty="0"/>
              <a:t>Deep and sustainable learning</a:t>
            </a:r>
          </a:p>
          <a:p>
            <a:r>
              <a:rPr lang="en-GB" dirty="0"/>
              <a:t>The ability to build on something that has already been sufficiently mastered</a:t>
            </a:r>
          </a:p>
          <a:p>
            <a:r>
              <a:rPr lang="en-GB" dirty="0"/>
              <a:t>The ability to reason about a concept and make connections</a:t>
            </a:r>
          </a:p>
          <a:p>
            <a:r>
              <a:rPr lang="en-GB" dirty="0"/>
              <a:t>Conceptual and procedural fluency</a:t>
            </a:r>
          </a:p>
          <a:p>
            <a:r>
              <a:rPr lang="en-GB" i="1" dirty="0"/>
              <a:t>Involves a longer time spent on key topics, providing time to go deeper and embed learning.</a:t>
            </a:r>
          </a:p>
          <a:p>
            <a:r>
              <a:rPr lang="en-GB" i="1" dirty="0"/>
              <a:t>Procedure has to be backed up by understanding</a:t>
            </a:r>
          </a:p>
        </p:txBody>
      </p:sp>
    </p:spTree>
    <p:extLst>
      <p:ext uri="{BB962C8B-B14F-4D97-AF65-F5344CB8AC3E}">
        <p14:creationId xmlns:p14="http://schemas.microsoft.com/office/powerpoint/2010/main" val="42294791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Mastery</a:t>
            </a:r>
          </a:p>
        </p:txBody>
      </p:sp>
      <p:sp>
        <p:nvSpPr>
          <p:cNvPr id="3" name="Content Placeholder 2"/>
          <p:cNvSpPr>
            <a:spLocks noGrp="1"/>
          </p:cNvSpPr>
          <p:nvPr>
            <p:ph idx="1"/>
          </p:nvPr>
        </p:nvSpPr>
        <p:spPr/>
        <p:txBody>
          <a:bodyPr/>
          <a:lstStyle/>
          <a:p>
            <a:pPr marL="0" indent="0">
              <a:buNone/>
            </a:pPr>
            <a:r>
              <a:rPr lang="en-GB" dirty="0"/>
              <a:t>Involves a development or three forms of knowledge:</a:t>
            </a:r>
          </a:p>
          <a:p>
            <a:r>
              <a:rPr lang="en-GB" dirty="0"/>
              <a:t>Factual – I know that</a:t>
            </a:r>
          </a:p>
          <a:p>
            <a:r>
              <a:rPr lang="en-GB" dirty="0"/>
              <a:t>Procedural – I know how</a:t>
            </a:r>
          </a:p>
          <a:p>
            <a:r>
              <a:rPr lang="en-GB" dirty="0"/>
              <a:t>Conceptual – I know why</a:t>
            </a:r>
          </a:p>
        </p:txBody>
      </p:sp>
    </p:spTree>
    <p:extLst>
      <p:ext uri="{BB962C8B-B14F-4D97-AF65-F5344CB8AC3E}">
        <p14:creationId xmlns:p14="http://schemas.microsoft.com/office/powerpoint/2010/main" val="8215820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Structure of Maths – No Problem!</a:t>
            </a:r>
          </a:p>
        </p:txBody>
      </p:sp>
      <p:sp>
        <p:nvSpPr>
          <p:cNvPr id="3" name="Content Placeholder 2"/>
          <p:cNvSpPr>
            <a:spLocks noGrp="1"/>
          </p:cNvSpPr>
          <p:nvPr>
            <p:ph idx="1"/>
          </p:nvPr>
        </p:nvSpPr>
        <p:spPr/>
        <p:txBody>
          <a:bodyPr>
            <a:normAutofit/>
          </a:bodyPr>
          <a:lstStyle/>
          <a:p>
            <a:r>
              <a:rPr lang="en-GB" dirty="0"/>
              <a:t>Concepts merge from one chapter to the next e.g.</a:t>
            </a:r>
          </a:p>
          <a:p>
            <a:pPr marL="0" indent="0">
              <a:buNone/>
            </a:pPr>
            <a:r>
              <a:rPr lang="en-GB" dirty="0"/>
              <a:t>Chapter 1 – Place Value</a:t>
            </a:r>
          </a:p>
          <a:p>
            <a:pPr marL="0" indent="0">
              <a:buNone/>
            </a:pPr>
            <a:r>
              <a:rPr lang="en-GB" dirty="0"/>
              <a:t>Chapter 2 – Addition and Subtraction</a:t>
            </a:r>
          </a:p>
          <a:p>
            <a:pPr marL="0" indent="0">
              <a:buNone/>
            </a:pPr>
            <a:endParaRPr lang="en-GB" dirty="0"/>
          </a:p>
          <a:p>
            <a:r>
              <a:rPr lang="en-GB" dirty="0"/>
              <a:t>Each chapter has a series of lessons to follow</a:t>
            </a:r>
          </a:p>
          <a:p>
            <a:pPr marL="0" indent="0">
              <a:buNone/>
            </a:pPr>
            <a:endParaRPr lang="en-GB" dirty="0"/>
          </a:p>
          <a:p>
            <a:r>
              <a:rPr lang="en-GB" dirty="0"/>
              <a:t>Children master topics before moving on</a:t>
            </a:r>
          </a:p>
        </p:txBody>
      </p:sp>
    </p:spTree>
    <p:extLst>
      <p:ext uri="{BB962C8B-B14F-4D97-AF65-F5344CB8AC3E}">
        <p14:creationId xmlns:p14="http://schemas.microsoft.com/office/powerpoint/2010/main" val="325495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lessons are taught</a:t>
            </a:r>
          </a:p>
        </p:txBody>
      </p:sp>
      <p:sp>
        <p:nvSpPr>
          <p:cNvPr id="3" name="Content Placeholder 2"/>
          <p:cNvSpPr>
            <a:spLocks noGrp="1"/>
          </p:cNvSpPr>
          <p:nvPr>
            <p:ph idx="1"/>
          </p:nvPr>
        </p:nvSpPr>
        <p:spPr/>
        <p:txBody>
          <a:bodyPr>
            <a:normAutofit lnSpcReduction="10000"/>
          </a:bodyPr>
          <a:lstStyle/>
          <a:p>
            <a:pPr marL="0" indent="0">
              <a:buNone/>
            </a:pPr>
            <a:r>
              <a:rPr lang="en-GB" dirty="0"/>
              <a:t>The parts to the lesson are:</a:t>
            </a:r>
          </a:p>
          <a:p>
            <a:r>
              <a:rPr lang="en-GB" b="1" dirty="0"/>
              <a:t>Anchor/explore task </a:t>
            </a:r>
            <a:r>
              <a:rPr lang="en-GB" dirty="0"/>
              <a:t>–entire class work on problem to solve, use of talk partners and teacher/ TA guiding. The children are encouraged during this time to think of as many ways as possible to solve the problem and explain their ideas.</a:t>
            </a:r>
          </a:p>
          <a:p>
            <a:r>
              <a:rPr lang="en-GB" b="1" dirty="0"/>
              <a:t>Let’s Learn </a:t>
            </a:r>
            <a:r>
              <a:rPr lang="en-GB" dirty="0"/>
              <a:t>– look at methods together. Explain the method to your partner. What can we learn from this method?</a:t>
            </a:r>
          </a:p>
          <a:p>
            <a:r>
              <a:rPr lang="en-GB" b="1" dirty="0"/>
              <a:t>Guided practice </a:t>
            </a:r>
            <a:r>
              <a:rPr lang="en-GB" dirty="0"/>
              <a:t>– practice new ideas with talk partners. Teachers/TAs assess understanding and support where needed.</a:t>
            </a:r>
          </a:p>
          <a:p>
            <a:r>
              <a:rPr lang="en-GB" b="1" dirty="0"/>
              <a:t>Independent practice </a:t>
            </a:r>
            <a:r>
              <a:rPr lang="en-GB" dirty="0"/>
              <a:t>– mostly independent, teacher/teaching assistant work with guided groups or specific children identified from guided practice. Once children have mastered the concept they use their reasoning and problem solving skills to develop their depth of learning.</a:t>
            </a:r>
          </a:p>
          <a:p>
            <a:endParaRPr lang="en-GB" dirty="0"/>
          </a:p>
        </p:txBody>
      </p:sp>
    </p:spTree>
    <p:extLst>
      <p:ext uri="{BB962C8B-B14F-4D97-AF65-F5344CB8AC3E}">
        <p14:creationId xmlns:p14="http://schemas.microsoft.com/office/powerpoint/2010/main" val="32473007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Explore task</a:t>
            </a:r>
          </a:p>
        </p:txBody>
      </p:sp>
      <p:sp>
        <p:nvSpPr>
          <p:cNvPr id="3" name="Content Placeholder 2"/>
          <p:cNvSpPr>
            <a:spLocks noGrp="1"/>
          </p:cNvSpPr>
          <p:nvPr>
            <p:ph idx="1"/>
          </p:nvPr>
        </p:nvSpPr>
        <p:spPr/>
        <p:txBody>
          <a:bodyPr/>
          <a:lstStyle/>
          <a:p>
            <a:endParaRPr lang="en-GB"/>
          </a:p>
        </p:txBody>
      </p:sp>
      <p:pic>
        <p:nvPicPr>
          <p:cNvPr id="6" name="Picture 5">
            <a:extLst>
              <a:ext uri="{FF2B5EF4-FFF2-40B4-BE49-F238E27FC236}">
                <a16:creationId xmlns:a16="http://schemas.microsoft.com/office/drawing/2014/main" id="{01119963-26B9-CF5D-E538-7F3DFC33061D}"/>
              </a:ext>
            </a:extLst>
          </p:cNvPr>
          <p:cNvPicPr>
            <a:picLocks noChangeAspect="1"/>
          </p:cNvPicPr>
          <p:nvPr/>
        </p:nvPicPr>
        <p:blipFill rotWithShape="1">
          <a:blip r:embed="rId2"/>
          <a:srcRect l="51186" t="39985" r="11145" b="31456"/>
          <a:stretch/>
        </p:blipFill>
        <p:spPr bwMode="auto">
          <a:xfrm>
            <a:off x="1076959" y="1288526"/>
            <a:ext cx="9724171" cy="414707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9637486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Guided practice</a:t>
            </a:r>
          </a:p>
        </p:txBody>
      </p:sp>
      <p:sp>
        <p:nvSpPr>
          <p:cNvPr id="3" name="Content Placeholder 2"/>
          <p:cNvSpPr>
            <a:spLocks noGrp="1"/>
          </p:cNvSpPr>
          <p:nvPr>
            <p:ph idx="1"/>
          </p:nvPr>
        </p:nvSpPr>
        <p:spPr/>
        <p:txBody>
          <a:bodyPr/>
          <a:lstStyle/>
          <a:p>
            <a:endParaRPr lang="en-GB"/>
          </a:p>
        </p:txBody>
      </p:sp>
      <p:pic>
        <p:nvPicPr>
          <p:cNvPr id="6" name="Picture 5" descr="A screenshot of a computer&#10;&#10;Description automatically generated">
            <a:extLst>
              <a:ext uri="{FF2B5EF4-FFF2-40B4-BE49-F238E27FC236}">
                <a16:creationId xmlns:a16="http://schemas.microsoft.com/office/drawing/2014/main" id="{592AF82C-87CC-5611-80CD-2FAEB1C8DA78}"/>
              </a:ext>
            </a:extLst>
          </p:cNvPr>
          <p:cNvPicPr>
            <a:picLocks noChangeAspect="1"/>
          </p:cNvPicPr>
          <p:nvPr/>
        </p:nvPicPr>
        <p:blipFill rotWithShape="1">
          <a:blip r:embed="rId2"/>
          <a:srcRect l="50742" t="26590" r="9927" b="7031"/>
          <a:stretch/>
        </p:blipFill>
        <p:spPr bwMode="auto">
          <a:xfrm>
            <a:off x="1788160" y="1454010"/>
            <a:ext cx="5374640" cy="510212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823608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838200" y="365125"/>
            <a:ext cx="9213629" cy="5811838"/>
          </a:xfrm>
          <a:prstGeom prst="rect">
            <a:avLst/>
          </a:prstGeom>
        </p:spPr>
      </p:pic>
    </p:spTree>
    <p:extLst>
      <p:ext uri="{BB962C8B-B14F-4D97-AF65-F5344CB8AC3E}">
        <p14:creationId xmlns:p14="http://schemas.microsoft.com/office/powerpoint/2010/main" val="23526335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Workbooks</a:t>
            </a:r>
          </a:p>
        </p:txBody>
      </p:sp>
      <p:sp>
        <p:nvSpPr>
          <p:cNvPr id="3" name="Content Placeholder 2"/>
          <p:cNvSpPr>
            <a:spLocks noGrp="1"/>
          </p:cNvSpPr>
          <p:nvPr>
            <p:ph idx="1"/>
          </p:nvPr>
        </p:nvSpPr>
        <p:spPr/>
        <p:txBody>
          <a:bodyPr>
            <a:normAutofit/>
          </a:bodyPr>
          <a:lstStyle/>
          <a:p>
            <a:pPr>
              <a:lnSpc>
                <a:spcPct val="150000"/>
              </a:lnSpc>
            </a:pPr>
            <a:r>
              <a:rPr lang="en-GB" dirty="0"/>
              <a:t>Allow children to show their understanding of a concept by solving problems displayed in different ways</a:t>
            </a:r>
          </a:p>
          <a:p>
            <a:pPr>
              <a:lnSpc>
                <a:spcPct val="150000"/>
              </a:lnSpc>
            </a:pPr>
            <a:r>
              <a:rPr lang="en-GB" dirty="0"/>
              <a:t>The questions are set up to ensure children understand the concept forwards, backwards and inside out</a:t>
            </a:r>
          </a:p>
          <a:p>
            <a:pPr>
              <a:lnSpc>
                <a:spcPct val="150000"/>
              </a:lnSpc>
            </a:pPr>
            <a:r>
              <a:rPr lang="en-GB" dirty="0"/>
              <a:t>For rapid graspers this consolidates any previous learning before they move onto greater depth challenges</a:t>
            </a:r>
          </a:p>
          <a:p>
            <a:pPr>
              <a:lnSpc>
                <a:spcPct val="150000"/>
              </a:lnSpc>
            </a:pPr>
            <a:r>
              <a:rPr lang="en-GB" dirty="0"/>
              <a:t>Children can work at their own pace through the questions</a:t>
            </a:r>
          </a:p>
          <a:p>
            <a:pPr marL="0" indent="0">
              <a:buNone/>
            </a:pPr>
            <a:endParaRPr lang="en-GB" dirty="0"/>
          </a:p>
        </p:txBody>
      </p:sp>
    </p:spTree>
    <p:extLst>
      <p:ext uri="{BB962C8B-B14F-4D97-AF65-F5344CB8AC3E}">
        <p14:creationId xmlns:p14="http://schemas.microsoft.com/office/powerpoint/2010/main" val="139024252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Maths journals</a:t>
            </a:r>
          </a:p>
        </p:txBody>
      </p:sp>
      <p:sp>
        <p:nvSpPr>
          <p:cNvPr id="3" name="Content Placeholder 2"/>
          <p:cNvSpPr>
            <a:spLocks noGrp="1"/>
          </p:cNvSpPr>
          <p:nvPr>
            <p:ph idx="1"/>
          </p:nvPr>
        </p:nvSpPr>
        <p:spPr/>
        <p:txBody>
          <a:bodyPr/>
          <a:lstStyle/>
          <a:p>
            <a:r>
              <a:rPr lang="en-GB" dirty="0"/>
              <a:t>Show different methods of working out</a:t>
            </a:r>
          </a:p>
          <a:p>
            <a:endParaRPr lang="en-GB" dirty="0"/>
          </a:p>
          <a:p>
            <a:r>
              <a:rPr lang="en-GB" dirty="0"/>
              <a:t>Guided practice</a:t>
            </a:r>
          </a:p>
          <a:p>
            <a:endParaRPr lang="en-GB" dirty="0"/>
          </a:p>
          <a:p>
            <a:r>
              <a:rPr lang="en-GB" dirty="0"/>
              <a:t>Challenges</a:t>
            </a:r>
          </a:p>
        </p:txBody>
      </p:sp>
    </p:spTree>
    <p:extLst>
      <p:ext uri="{BB962C8B-B14F-4D97-AF65-F5344CB8AC3E}">
        <p14:creationId xmlns:p14="http://schemas.microsoft.com/office/powerpoint/2010/main" val="40379918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will children be challenged?</a:t>
            </a:r>
          </a:p>
        </p:txBody>
      </p:sp>
      <p:sp>
        <p:nvSpPr>
          <p:cNvPr id="3" name="Content Placeholder 2"/>
          <p:cNvSpPr>
            <a:spLocks noGrp="1"/>
          </p:cNvSpPr>
          <p:nvPr>
            <p:ph idx="1"/>
          </p:nvPr>
        </p:nvSpPr>
        <p:spPr/>
        <p:txBody>
          <a:bodyPr>
            <a:normAutofit fontScale="92500" lnSpcReduction="20000"/>
          </a:bodyPr>
          <a:lstStyle/>
          <a:p>
            <a:pPr>
              <a:lnSpc>
                <a:spcPct val="150000"/>
              </a:lnSpc>
            </a:pPr>
            <a:r>
              <a:rPr lang="en-GB" dirty="0"/>
              <a:t>Make links between previous learning</a:t>
            </a:r>
          </a:p>
          <a:p>
            <a:pPr>
              <a:lnSpc>
                <a:spcPct val="150000"/>
              </a:lnSpc>
            </a:pPr>
            <a:r>
              <a:rPr lang="en-GB" dirty="0"/>
              <a:t>Think about problems in different ways</a:t>
            </a:r>
          </a:p>
          <a:p>
            <a:pPr>
              <a:lnSpc>
                <a:spcPct val="150000"/>
              </a:lnSpc>
            </a:pPr>
            <a:r>
              <a:rPr lang="en-GB" dirty="0"/>
              <a:t>Have opportunities to explain their reasoning </a:t>
            </a:r>
          </a:p>
          <a:p>
            <a:pPr>
              <a:lnSpc>
                <a:spcPct val="150000"/>
              </a:lnSpc>
            </a:pPr>
            <a:r>
              <a:rPr lang="en-GB" dirty="0"/>
              <a:t>Find and explain generalisations</a:t>
            </a:r>
          </a:p>
          <a:p>
            <a:pPr>
              <a:lnSpc>
                <a:spcPct val="150000"/>
              </a:lnSpc>
            </a:pPr>
            <a:r>
              <a:rPr lang="en-GB" dirty="0"/>
              <a:t>Use rich mathematical language when explaining ideas</a:t>
            </a:r>
          </a:p>
          <a:p>
            <a:pPr>
              <a:lnSpc>
                <a:spcPct val="150000"/>
              </a:lnSpc>
            </a:pPr>
            <a:r>
              <a:rPr lang="en-GB" dirty="0"/>
              <a:t>Solve complex problems which expand on their mathematical knowledge</a:t>
            </a:r>
          </a:p>
          <a:p>
            <a:pPr>
              <a:lnSpc>
                <a:spcPct val="150000"/>
              </a:lnSpc>
            </a:pPr>
            <a:r>
              <a:rPr lang="en-GB" dirty="0"/>
              <a:t>Work with a range of manipulatives to consolidate their understanding</a:t>
            </a:r>
          </a:p>
          <a:p>
            <a:pPr>
              <a:lnSpc>
                <a:spcPct val="150000"/>
              </a:lnSpc>
            </a:pPr>
            <a:r>
              <a:rPr lang="en-GB" dirty="0"/>
              <a:t>Work with a mix of children in groups, pairs and independently</a:t>
            </a:r>
          </a:p>
          <a:p>
            <a:endParaRPr lang="en-GB" dirty="0"/>
          </a:p>
        </p:txBody>
      </p:sp>
    </p:spTree>
    <p:extLst>
      <p:ext uri="{BB962C8B-B14F-4D97-AF65-F5344CB8AC3E}">
        <p14:creationId xmlns:p14="http://schemas.microsoft.com/office/powerpoint/2010/main" val="86848565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Challenge</a:t>
            </a:r>
          </a:p>
        </p:txBody>
      </p:sp>
      <p:sp>
        <p:nvSpPr>
          <p:cNvPr id="3" name="Content Placeholder 2"/>
          <p:cNvSpPr>
            <a:spLocks noGrp="1"/>
          </p:cNvSpPr>
          <p:nvPr>
            <p:ph idx="1"/>
          </p:nvPr>
        </p:nvSpPr>
        <p:spPr>
          <a:xfrm>
            <a:off x="677334" y="2160589"/>
            <a:ext cx="8596668" cy="4356325"/>
          </a:xfrm>
        </p:spPr>
        <p:txBody>
          <a:bodyPr>
            <a:normAutofit lnSpcReduction="10000"/>
          </a:bodyPr>
          <a:lstStyle/>
          <a:p>
            <a:r>
              <a:rPr lang="en-GB" dirty="0"/>
              <a:t>Problem solving/ reasoning challenges</a:t>
            </a:r>
          </a:p>
          <a:p>
            <a:r>
              <a:rPr lang="en-GB" dirty="0"/>
              <a:t>Explain using drawing/ equipment</a:t>
            </a:r>
          </a:p>
          <a:p>
            <a:r>
              <a:rPr lang="en-GB" dirty="0"/>
              <a:t>Explain orally/ through writing</a:t>
            </a:r>
          </a:p>
          <a:p>
            <a:r>
              <a:rPr lang="en-GB" dirty="0"/>
              <a:t>Write their own problem</a:t>
            </a:r>
          </a:p>
          <a:p>
            <a:r>
              <a:rPr lang="en-GB" dirty="0"/>
              <a:t>Invent a method/ game</a:t>
            </a:r>
          </a:p>
          <a:p>
            <a:r>
              <a:rPr lang="en-GB" dirty="0"/>
              <a:t>Create their own question</a:t>
            </a:r>
          </a:p>
          <a:p>
            <a:r>
              <a:rPr lang="en-GB" dirty="0"/>
              <a:t>Make connections</a:t>
            </a:r>
          </a:p>
          <a:p>
            <a:r>
              <a:rPr lang="en-GB" dirty="0"/>
              <a:t>Identify rules/ generalisations</a:t>
            </a:r>
          </a:p>
          <a:p>
            <a:r>
              <a:rPr lang="en-GB" dirty="0"/>
              <a:t>Correct a mistake</a:t>
            </a:r>
          </a:p>
          <a:p>
            <a:r>
              <a:rPr lang="en-GB" dirty="0"/>
              <a:t>Odd one out</a:t>
            </a:r>
          </a:p>
          <a:p>
            <a:r>
              <a:rPr lang="en-GB" dirty="0"/>
              <a:t>Find something new</a:t>
            </a:r>
          </a:p>
          <a:p>
            <a:endParaRPr lang="en-GB" dirty="0"/>
          </a:p>
          <a:p>
            <a:endParaRPr lang="en-GB" dirty="0"/>
          </a:p>
          <a:p>
            <a:endParaRPr lang="en-GB" dirty="0"/>
          </a:p>
        </p:txBody>
      </p:sp>
    </p:spTree>
    <p:extLst>
      <p:ext uri="{BB962C8B-B14F-4D97-AF65-F5344CB8AC3E}">
        <p14:creationId xmlns:p14="http://schemas.microsoft.com/office/powerpoint/2010/main" val="350562838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are children supported?</a:t>
            </a:r>
          </a:p>
        </p:txBody>
      </p:sp>
      <p:sp>
        <p:nvSpPr>
          <p:cNvPr id="3" name="Content Placeholder 2"/>
          <p:cNvSpPr>
            <a:spLocks noGrp="1"/>
          </p:cNvSpPr>
          <p:nvPr>
            <p:ph idx="1"/>
          </p:nvPr>
        </p:nvSpPr>
        <p:spPr/>
        <p:txBody>
          <a:bodyPr>
            <a:normAutofit fontScale="92500" lnSpcReduction="10000"/>
          </a:bodyPr>
          <a:lstStyle/>
          <a:p>
            <a:pPr>
              <a:lnSpc>
                <a:spcPct val="150000"/>
              </a:lnSpc>
            </a:pPr>
            <a:r>
              <a:rPr lang="en-GB" dirty="0"/>
              <a:t>Make links between previous learning</a:t>
            </a:r>
          </a:p>
          <a:p>
            <a:pPr>
              <a:lnSpc>
                <a:spcPct val="150000"/>
              </a:lnSpc>
            </a:pPr>
            <a:r>
              <a:rPr lang="en-GB" dirty="0"/>
              <a:t>Think about the way they know to solve problems</a:t>
            </a:r>
          </a:p>
          <a:p>
            <a:pPr>
              <a:lnSpc>
                <a:spcPct val="150000"/>
              </a:lnSpc>
            </a:pPr>
            <a:r>
              <a:rPr lang="en-GB" dirty="0"/>
              <a:t>Have opportunities to listen to mathematical vocabulary from peers and use themselves</a:t>
            </a:r>
          </a:p>
          <a:p>
            <a:pPr>
              <a:lnSpc>
                <a:spcPct val="150000"/>
              </a:lnSpc>
            </a:pPr>
            <a:r>
              <a:rPr lang="en-GB" dirty="0"/>
              <a:t>Be given more time to work on tricky concepts</a:t>
            </a:r>
          </a:p>
          <a:p>
            <a:pPr>
              <a:lnSpc>
                <a:spcPct val="150000"/>
              </a:lnSpc>
            </a:pPr>
            <a:r>
              <a:rPr lang="en-GB" dirty="0"/>
              <a:t>Work with a range of manipulatives to solve problems practically</a:t>
            </a:r>
          </a:p>
          <a:p>
            <a:pPr>
              <a:lnSpc>
                <a:spcPct val="150000"/>
              </a:lnSpc>
            </a:pPr>
            <a:r>
              <a:rPr lang="en-GB" dirty="0"/>
              <a:t>Work with a range of children in groups, pairs and independently</a:t>
            </a:r>
          </a:p>
          <a:p>
            <a:pPr>
              <a:lnSpc>
                <a:spcPct val="150000"/>
              </a:lnSpc>
            </a:pPr>
            <a:r>
              <a:rPr lang="en-GB" dirty="0"/>
              <a:t>Scaffold learning- extra clues and support</a:t>
            </a:r>
          </a:p>
          <a:p>
            <a:endParaRPr lang="en-GB" dirty="0"/>
          </a:p>
        </p:txBody>
      </p:sp>
    </p:spTree>
    <p:extLst>
      <p:ext uri="{BB962C8B-B14F-4D97-AF65-F5344CB8AC3E}">
        <p14:creationId xmlns:p14="http://schemas.microsoft.com/office/powerpoint/2010/main" val="25895594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Column addition with regrouping</a:t>
            </a: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270306" y="1274618"/>
            <a:ext cx="10612439" cy="4244975"/>
          </a:xfrm>
          <a:prstGeom prst="rect">
            <a:avLst/>
          </a:prstGeom>
        </p:spPr>
      </p:pic>
    </p:spTree>
    <p:extLst>
      <p:ext uri="{BB962C8B-B14F-4D97-AF65-F5344CB8AC3E}">
        <p14:creationId xmlns:p14="http://schemas.microsoft.com/office/powerpoint/2010/main" val="266626552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Column subtraction with regrouping</a:t>
            </a:r>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rotWithShape="1">
          <a:blip r:embed="rId2"/>
          <a:srcRect l="20866" t="12808" r="21031" b="69411"/>
          <a:stretch/>
        </p:blipFill>
        <p:spPr>
          <a:xfrm>
            <a:off x="682487" y="1375050"/>
            <a:ext cx="9720470" cy="1672427"/>
          </a:xfrm>
          <a:prstGeom prst="rect">
            <a:avLst/>
          </a:prstGeom>
        </p:spPr>
      </p:pic>
      <p:pic>
        <p:nvPicPr>
          <p:cNvPr id="6" name="Picture 5"/>
          <p:cNvPicPr>
            <a:picLocks noChangeAspect="1"/>
          </p:cNvPicPr>
          <p:nvPr/>
        </p:nvPicPr>
        <p:blipFill rotWithShape="1">
          <a:blip r:embed="rId2"/>
          <a:srcRect l="20866" t="49339" r="21031" b="13247"/>
          <a:stretch/>
        </p:blipFill>
        <p:spPr>
          <a:xfrm>
            <a:off x="682487" y="3182412"/>
            <a:ext cx="9720470" cy="3518999"/>
          </a:xfrm>
          <a:prstGeom prst="rect">
            <a:avLst/>
          </a:prstGeom>
        </p:spPr>
      </p:pic>
    </p:spTree>
    <p:extLst>
      <p:ext uri="{BB962C8B-B14F-4D97-AF65-F5344CB8AC3E}">
        <p14:creationId xmlns:p14="http://schemas.microsoft.com/office/powerpoint/2010/main" val="14899728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DEE2EC-F117-A30C-9ED3-AA62FF881130}"/>
              </a:ext>
            </a:extLst>
          </p:cNvPr>
          <p:cNvSpPr>
            <a:spLocks noGrp="1"/>
          </p:cNvSpPr>
          <p:nvPr>
            <p:ph type="title"/>
          </p:nvPr>
        </p:nvSpPr>
        <p:spPr/>
        <p:txBody>
          <a:bodyPr/>
          <a:lstStyle/>
          <a:p>
            <a:r>
              <a:rPr lang="en-GB" dirty="0"/>
              <a:t>Year 4 MTC</a:t>
            </a:r>
          </a:p>
        </p:txBody>
      </p:sp>
      <p:sp>
        <p:nvSpPr>
          <p:cNvPr id="3" name="Content Placeholder 2">
            <a:extLst>
              <a:ext uri="{FF2B5EF4-FFF2-40B4-BE49-F238E27FC236}">
                <a16:creationId xmlns:a16="http://schemas.microsoft.com/office/drawing/2014/main" id="{04C878FC-C36F-1EC7-5847-69EF408ACC14}"/>
              </a:ext>
            </a:extLst>
          </p:cNvPr>
          <p:cNvSpPr>
            <a:spLocks noGrp="1"/>
          </p:cNvSpPr>
          <p:nvPr>
            <p:ph idx="1"/>
          </p:nvPr>
        </p:nvSpPr>
        <p:spPr/>
        <p:txBody>
          <a:bodyPr>
            <a:normAutofit/>
          </a:bodyPr>
          <a:lstStyle/>
          <a:p>
            <a:r>
              <a:rPr lang="en-GB" sz="2800" dirty="0"/>
              <a:t>Year 4 complete MTC in June.</a:t>
            </a:r>
          </a:p>
          <a:p>
            <a:r>
              <a:rPr lang="en-GB" sz="2800" dirty="0"/>
              <a:t>MTC tests children’s times table knowledge. Children are given 25 questions and 6 seconds to complete each question.</a:t>
            </a:r>
          </a:p>
          <a:p>
            <a:r>
              <a:rPr lang="en-GB" sz="2800" dirty="0"/>
              <a:t>Children will still complete other assessments however this is for teachers to recognise any missed areas of learning.</a:t>
            </a:r>
          </a:p>
        </p:txBody>
      </p:sp>
    </p:spTree>
    <p:extLst>
      <p:ext uri="{BB962C8B-B14F-4D97-AF65-F5344CB8AC3E}">
        <p14:creationId xmlns:p14="http://schemas.microsoft.com/office/powerpoint/2010/main" val="36612261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2844E5-33B8-797C-64CB-3BC94C9F1255}"/>
              </a:ext>
            </a:extLst>
          </p:cNvPr>
          <p:cNvSpPr>
            <a:spLocks noGrp="1"/>
          </p:cNvSpPr>
          <p:nvPr>
            <p:ph type="title"/>
          </p:nvPr>
        </p:nvSpPr>
        <p:spPr/>
        <p:txBody>
          <a:bodyPr/>
          <a:lstStyle/>
          <a:p>
            <a:r>
              <a:rPr lang="en-GB" dirty="0"/>
              <a:t>How can I help at home?</a:t>
            </a:r>
          </a:p>
        </p:txBody>
      </p:sp>
      <p:sp>
        <p:nvSpPr>
          <p:cNvPr id="3" name="Content Placeholder 2">
            <a:extLst>
              <a:ext uri="{FF2B5EF4-FFF2-40B4-BE49-F238E27FC236}">
                <a16:creationId xmlns:a16="http://schemas.microsoft.com/office/drawing/2014/main" id="{BBC2C003-417E-C44A-B7DA-E63AC49DFB24}"/>
              </a:ext>
            </a:extLst>
          </p:cNvPr>
          <p:cNvSpPr>
            <a:spLocks noGrp="1"/>
          </p:cNvSpPr>
          <p:nvPr>
            <p:ph idx="1"/>
          </p:nvPr>
        </p:nvSpPr>
        <p:spPr/>
        <p:txBody>
          <a:bodyPr>
            <a:normAutofit/>
          </a:bodyPr>
          <a:lstStyle/>
          <a:p>
            <a:r>
              <a:rPr lang="en-GB" sz="2400" dirty="0"/>
              <a:t>Continue to complete homework with your child.</a:t>
            </a:r>
          </a:p>
          <a:p>
            <a:r>
              <a:rPr lang="en-GB" sz="2400" dirty="0"/>
              <a:t>Give ‘Real-life’ maths examples when opportunities arise.</a:t>
            </a:r>
          </a:p>
          <a:p>
            <a:r>
              <a:rPr lang="en-GB" sz="2400" dirty="0"/>
              <a:t>Play maths games.</a:t>
            </a:r>
          </a:p>
          <a:p>
            <a:r>
              <a:rPr lang="en-GB" sz="2400" dirty="0"/>
              <a:t>Allow children time to complete Times Tables Rock Stars.</a:t>
            </a:r>
          </a:p>
          <a:p>
            <a:r>
              <a:rPr lang="en-GB" sz="2400" dirty="0"/>
              <a:t>Ask your child </a:t>
            </a:r>
            <a:r>
              <a:rPr lang="en-GB" sz="2400"/>
              <a:t>multiplication questions!</a:t>
            </a:r>
            <a:endParaRPr lang="en-GB" sz="2400" dirty="0"/>
          </a:p>
        </p:txBody>
      </p:sp>
    </p:spTree>
    <p:extLst>
      <p:ext uri="{BB962C8B-B14F-4D97-AF65-F5344CB8AC3E}">
        <p14:creationId xmlns:p14="http://schemas.microsoft.com/office/powerpoint/2010/main" val="7052164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Custom 1">
      <a:majorFont>
        <a:latin typeface="Comic Sans MS"/>
        <a:ea typeface=""/>
        <a:cs typeface=""/>
      </a:majorFont>
      <a:minorFont>
        <a:latin typeface="Comic Sans MS"/>
        <a:ea typeface=""/>
        <a:cs typeface=""/>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Facet</Template>
  <TotalTime>0</TotalTime>
  <Words>1128</Words>
  <Application>Microsoft Office PowerPoint</Application>
  <PresentationFormat>Widescreen</PresentationFormat>
  <Paragraphs>119</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Calibri</vt:lpstr>
      <vt:lpstr>Comic Sans MS</vt:lpstr>
      <vt:lpstr>Wingdings 3</vt:lpstr>
      <vt:lpstr>Facet</vt:lpstr>
      <vt:lpstr>Maths – No Problem! Parent Workshop</vt:lpstr>
      <vt:lpstr>Aims of the session</vt:lpstr>
      <vt:lpstr>Aims of the National Curriculum</vt:lpstr>
      <vt:lpstr>Curriculum coverage</vt:lpstr>
      <vt:lpstr>Why Maths - No Problem?</vt:lpstr>
      <vt:lpstr>CPA approach</vt:lpstr>
      <vt:lpstr>What is Maths – No Problem?</vt:lpstr>
      <vt:lpstr>What is mastery?</vt:lpstr>
      <vt:lpstr>Mastery of Mathematics</vt:lpstr>
      <vt:lpstr>Mastery</vt:lpstr>
      <vt:lpstr>Structure of Maths – No Problem!</vt:lpstr>
      <vt:lpstr>How lessons are taught</vt:lpstr>
      <vt:lpstr>Explore task</vt:lpstr>
      <vt:lpstr>Guided practice</vt:lpstr>
      <vt:lpstr>PowerPoint Presentation</vt:lpstr>
      <vt:lpstr>Workbooks</vt:lpstr>
      <vt:lpstr>Maths journals</vt:lpstr>
      <vt:lpstr>How will children be challenged?</vt:lpstr>
      <vt:lpstr>Challenge</vt:lpstr>
      <vt:lpstr>How are children supported?</vt:lpstr>
      <vt:lpstr>Column addition with regrouping</vt:lpstr>
      <vt:lpstr>Column subtraction with regrouping</vt:lpstr>
      <vt:lpstr>Year 4 MTC</vt:lpstr>
      <vt:lpstr>How can I help at home?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Mastery Maths- a CPA approach (Concrete, pictorial, abstract)</dc:title>
  <dc:creator>Cassy Coggins</dc:creator>
  <cp:lastModifiedBy>Victoria Kelters</cp:lastModifiedBy>
  <cp:revision>122</cp:revision>
  <dcterms:created xsi:type="dcterms:W3CDTF">2018-10-28T18:29:57Z</dcterms:created>
  <dcterms:modified xsi:type="dcterms:W3CDTF">2023-11-30T16:02:44Z</dcterms:modified>
</cp:coreProperties>
</file>