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85" r:id="rId3"/>
    <p:sldId id="284" r:id="rId4"/>
    <p:sldId id="280" r:id="rId5"/>
    <p:sldId id="277" r:id="rId6"/>
    <p:sldId id="282" r:id="rId7"/>
    <p:sldId id="286" r:id="rId8"/>
    <p:sldId id="287" r:id="rId9"/>
    <p:sldId id="276" r:id="rId10"/>
    <p:sldId id="278" r:id="rId11"/>
    <p:sldId id="28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104" d="100"/>
          <a:sy n="104" d="100"/>
        </p:scale>
        <p:origin x="13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7F076-115A-377A-CE86-A218854D783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E43ABCA-6DC4-1A60-FC53-0A3542B479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68267FE-8C69-9BF2-5E68-8A0F4B7251C3}"/>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5" name="Footer Placeholder 4">
            <a:extLst>
              <a:ext uri="{FF2B5EF4-FFF2-40B4-BE49-F238E27FC236}">
                <a16:creationId xmlns:a16="http://schemas.microsoft.com/office/drawing/2014/main" id="{C0B5332A-3EEA-59E3-A44C-4A81336C25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56E561-3A20-0532-A0E7-A6B80E0ABA61}"/>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88690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083E8-5F51-1FC0-C063-E1BB8263A8D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117F4BB-D222-A5FE-9C36-CC22DA5CAD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6C3298-42CB-41A5-DAE3-EC2E13FD1202}"/>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5" name="Footer Placeholder 4">
            <a:extLst>
              <a:ext uri="{FF2B5EF4-FFF2-40B4-BE49-F238E27FC236}">
                <a16:creationId xmlns:a16="http://schemas.microsoft.com/office/drawing/2014/main" id="{339ABAE3-B56D-0BC3-6209-5EFCBED3CB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3A2F51-9F85-968D-9FC7-13693D7FB4CA}"/>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283586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450C2-293D-CB27-AFC0-2378A141223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DA01ED9-E01D-1867-843E-3BA25D2D64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3AAB474-6AF8-841C-2D01-F7076843AE83}"/>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5" name="Footer Placeholder 4">
            <a:extLst>
              <a:ext uri="{FF2B5EF4-FFF2-40B4-BE49-F238E27FC236}">
                <a16:creationId xmlns:a16="http://schemas.microsoft.com/office/drawing/2014/main" id="{016C0D95-A12D-5D9F-B4F6-AA0E277246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F2D40E-71A9-795B-88E7-AD20DB2F4899}"/>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526505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8F44-0265-7F1A-5067-E7E30D61902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741201E-48D2-0B59-EC82-0696E41C6C2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857C62E-CAFD-A641-15C7-ED91574FFA2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2651CC5-CCF8-7ABC-C761-ABBFF22E1D44}"/>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6" name="Footer Placeholder 5">
            <a:extLst>
              <a:ext uri="{FF2B5EF4-FFF2-40B4-BE49-F238E27FC236}">
                <a16:creationId xmlns:a16="http://schemas.microsoft.com/office/drawing/2014/main" id="{F7DC36ED-E362-6768-AD5B-C2A631A059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C7075E-1542-8005-AFDC-382642D5B14D}"/>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078308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4BDFA-DCDD-D3D0-4BA3-D562DA9E7F6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94D1F8B-A551-5F55-4B65-00FB5BAC43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35512DC-3858-FE5C-9E1B-74BFDF761CC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E5A1DF6-52BC-CA32-16E7-7372F945B1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BF3BECD-76DA-847E-B8B2-DF7F6326192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12CDA4E-BEB8-A4F4-8930-EB18269CFB6A}"/>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8" name="Footer Placeholder 7">
            <a:extLst>
              <a:ext uri="{FF2B5EF4-FFF2-40B4-BE49-F238E27FC236}">
                <a16:creationId xmlns:a16="http://schemas.microsoft.com/office/drawing/2014/main" id="{9DA51EA4-4EB1-B051-1652-8981268195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CA20435-881F-F27B-1178-D0F5914540D2}"/>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3065621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1357D-A812-6DFC-D2FB-EA713B2AB0A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3B14992-40C1-2048-B2BB-7A6CCC80A359}"/>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4" name="Footer Placeholder 3">
            <a:extLst>
              <a:ext uri="{FF2B5EF4-FFF2-40B4-BE49-F238E27FC236}">
                <a16:creationId xmlns:a16="http://schemas.microsoft.com/office/drawing/2014/main" id="{882685FB-829A-A2A6-4315-F36A09F0CB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62DC62-D183-2A52-4FDB-0628F4050417}"/>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209110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648770-182B-526E-9E65-563EF90101C3}"/>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3" name="Footer Placeholder 2">
            <a:extLst>
              <a:ext uri="{FF2B5EF4-FFF2-40B4-BE49-F238E27FC236}">
                <a16:creationId xmlns:a16="http://schemas.microsoft.com/office/drawing/2014/main" id="{09418524-96EC-C83D-57D1-8847199A75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8B08EB-ADBF-0C02-4B57-78F4FB264007}"/>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014409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D0BDD-6E10-2D70-090B-49A00BDEFCA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C05CB05-FD61-1AE7-CFD5-A64F5A1496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EBB19CD-8337-AF28-1B5D-BAF6BEB6A8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DC1F3D7-E00C-7E9D-5ECF-CD1E469F893D}"/>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6" name="Footer Placeholder 5">
            <a:extLst>
              <a:ext uri="{FF2B5EF4-FFF2-40B4-BE49-F238E27FC236}">
                <a16:creationId xmlns:a16="http://schemas.microsoft.com/office/drawing/2014/main" id="{8628C57A-C983-0185-7557-841C7096E9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1C5A86-2228-8F52-27EC-1F04EF35F209}"/>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4175444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FE4AB-3288-088C-0B2D-A6F1FFBD32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DFB1CDC-1604-D8AD-3883-F237986662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3A4C27-E074-F590-B02D-877FE668BB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F9C9132-A045-4DC9-04FE-A07D70FFC673}"/>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6" name="Footer Placeholder 5">
            <a:extLst>
              <a:ext uri="{FF2B5EF4-FFF2-40B4-BE49-F238E27FC236}">
                <a16:creationId xmlns:a16="http://schemas.microsoft.com/office/drawing/2014/main" id="{E0196DE1-FA57-03FB-4E6D-3FB373227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BC1165-4DCA-BC10-E95D-099E2FF6E245}"/>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831255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439CD-2D11-29C2-EF17-280BD41B21F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2646B23-DFE5-B0BD-9BF1-956C2B70DD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CC20E62-A464-9FE9-3094-641C924D6869}"/>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5" name="Footer Placeholder 4">
            <a:extLst>
              <a:ext uri="{FF2B5EF4-FFF2-40B4-BE49-F238E27FC236}">
                <a16:creationId xmlns:a16="http://schemas.microsoft.com/office/drawing/2014/main" id="{591D3184-EE95-3154-62A2-D511369CCF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1CE0F6-5D81-D480-12ED-07C8591F39FA}"/>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3813057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0ABFFE-20E3-3CE7-7296-31CDC394CAE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4778E37-382B-A1C5-BC2D-6B1922C0065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CE3BCD9-9AA5-F12B-1F4D-DEF741480049}"/>
              </a:ext>
            </a:extLst>
          </p:cNvPr>
          <p:cNvSpPr>
            <a:spLocks noGrp="1"/>
          </p:cNvSpPr>
          <p:nvPr>
            <p:ph type="dt" sz="half" idx="10"/>
          </p:nvPr>
        </p:nvSpPr>
        <p:spPr/>
        <p:txBody>
          <a:bodyPr/>
          <a:lstStyle/>
          <a:p>
            <a:fld id="{EEA644C6-1457-4648-BD89-A6F18C1E73A0}" type="datetimeFigureOut">
              <a:rPr lang="en-GB" smtClean="0"/>
              <a:t>09/09/2024</a:t>
            </a:fld>
            <a:endParaRPr lang="en-GB"/>
          </a:p>
        </p:txBody>
      </p:sp>
      <p:sp>
        <p:nvSpPr>
          <p:cNvPr id="5" name="Footer Placeholder 4">
            <a:extLst>
              <a:ext uri="{FF2B5EF4-FFF2-40B4-BE49-F238E27FC236}">
                <a16:creationId xmlns:a16="http://schemas.microsoft.com/office/drawing/2014/main" id="{5327B638-65C4-3F22-52FD-E0E211CF5A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C0EB09-EA0A-1FA6-6CE0-78840EDFDB62}"/>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846123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9A26B0-3BC5-6BDA-5FBE-642EFDEB78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D5662CD-AD0B-9802-722A-0A5B4CDB97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A6C9D15-5823-1FFD-229B-5F572F8F56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A644C6-1457-4648-BD89-A6F18C1E73A0}" type="datetimeFigureOut">
              <a:rPr lang="en-GB" smtClean="0"/>
              <a:t>09/09/2024</a:t>
            </a:fld>
            <a:endParaRPr lang="en-GB"/>
          </a:p>
        </p:txBody>
      </p:sp>
      <p:sp>
        <p:nvSpPr>
          <p:cNvPr id="5" name="Footer Placeholder 4">
            <a:extLst>
              <a:ext uri="{FF2B5EF4-FFF2-40B4-BE49-F238E27FC236}">
                <a16:creationId xmlns:a16="http://schemas.microsoft.com/office/drawing/2014/main" id="{047DFF46-2B57-853B-8518-75C7A67684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6E34-2CF0-CDF6-69F0-179AAC878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B029E9-C21C-4204-918E-1FE574A31EF7}" type="slidenum">
              <a:rPr lang="en-GB" smtClean="0"/>
              <a:t>‹#›</a:t>
            </a:fld>
            <a:endParaRPr lang="en-GB"/>
          </a:p>
        </p:txBody>
      </p:sp>
    </p:spTree>
    <p:extLst>
      <p:ext uri="{BB962C8B-B14F-4D97-AF65-F5344CB8AC3E}">
        <p14:creationId xmlns:p14="http://schemas.microsoft.com/office/powerpoint/2010/main" val="3178120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www.holleyparkacademy.co.uk/"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mailto:info.holleypark@nllt.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1323439"/>
          </a:xfrm>
          <a:prstGeom prst="rect">
            <a:avLst/>
          </a:prstGeom>
          <a:noFill/>
        </p:spPr>
        <p:txBody>
          <a:bodyPr wrap="square" rtlCol="0">
            <a:spAutoFit/>
          </a:bodyPr>
          <a:lstStyle/>
          <a:p>
            <a:pPr algn="ctr"/>
            <a:r>
              <a:rPr lang="en-GB" sz="8000" b="1" dirty="0">
                <a:latin typeface="Segoe Print" panose="02000600000000000000" pitchFamily="2" charset="0"/>
              </a:rPr>
              <a:t>Welcome </a:t>
            </a:r>
          </a:p>
        </p:txBody>
      </p:sp>
      <p:pic>
        <p:nvPicPr>
          <p:cNvPr id="8" name="Picture 7" descr="A logo of a tree and swing&#10;&#10;Description automatically generated">
            <a:extLst>
              <a:ext uri="{FF2B5EF4-FFF2-40B4-BE49-F238E27FC236}">
                <a16:creationId xmlns:a16="http://schemas.microsoft.com/office/drawing/2014/main" id="{B823451B-72CB-C2D0-2E78-874F227DAC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19954" y="2108073"/>
            <a:ext cx="2352089" cy="2362821"/>
          </a:xfrm>
          <a:prstGeom prst="ellipse">
            <a:avLst/>
          </a:prstGeom>
          <a:noFill/>
          <a:ln>
            <a:noFill/>
          </a:ln>
        </p:spPr>
      </p:pic>
      <p:sp>
        <p:nvSpPr>
          <p:cNvPr id="5" name="TextBox 4">
            <a:extLst>
              <a:ext uri="{FF2B5EF4-FFF2-40B4-BE49-F238E27FC236}">
                <a16:creationId xmlns:a16="http://schemas.microsoft.com/office/drawing/2014/main" id="{A4C8AA45-923B-B9E4-9EEF-6473F1CD5F79}"/>
              </a:ext>
            </a:extLst>
          </p:cNvPr>
          <p:cNvSpPr txBox="1"/>
          <p:nvPr/>
        </p:nvSpPr>
        <p:spPr>
          <a:xfrm>
            <a:off x="1086118" y="5215812"/>
            <a:ext cx="10019763" cy="830997"/>
          </a:xfrm>
          <a:prstGeom prst="rect">
            <a:avLst/>
          </a:prstGeom>
          <a:noFill/>
        </p:spPr>
        <p:txBody>
          <a:bodyPr wrap="square" rtlCol="0">
            <a:spAutoFit/>
          </a:bodyPr>
          <a:lstStyle/>
          <a:p>
            <a:pPr algn="ctr"/>
            <a:r>
              <a:rPr lang="en-GB" sz="4800" b="1" dirty="0">
                <a:solidFill>
                  <a:srgbClr val="FF0000"/>
                </a:solidFill>
                <a:latin typeface="Segoe Print" panose="02000600000000000000" pitchFamily="2" charset="0"/>
              </a:rPr>
              <a:t>Mrs Gallant and Ms Mackay</a:t>
            </a:r>
          </a:p>
        </p:txBody>
      </p:sp>
    </p:spTree>
    <p:extLst>
      <p:ext uri="{BB962C8B-B14F-4D97-AF65-F5344CB8AC3E}">
        <p14:creationId xmlns:p14="http://schemas.microsoft.com/office/powerpoint/2010/main" val="3972668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A16916C-03C4-82F5-09AA-8730BE7CEBB6}"/>
              </a:ext>
            </a:extLst>
          </p:cNvPr>
          <p:cNvPicPr>
            <a:picLocks noChangeAspect="1"/>
          </p:cNvPicPr>
          <p:nvPr/>
        </p:nvPicPr>
        <p:blipFill>
          <a:blip r:embed="rId3"/>
          <a:stretch>
            <a:fillRect/>
          </a:stretch>
        </p:blipFill>
        <p:spPr>
          <a:xfrm>
            <a:off x="7183881" y="494879"/>
            <a:ext cx="4363059" cy="6030167"/>
          </a:xfrm>
          <a:prstGeom prst="rect">
            <a:avLst/>
          </a:prstGeom>
        </p:spPr>
      </p:pic>
      <p:pic>
        <p:nvPicPr>
          <p:cNvPr id="11" name="Picture 10">
            <a:extLst>
              <a:ext uri="{FF2B5EF4-FFF2-40B4-BE49-F238E27FC236}">
                <a16:creationId xmlns:a16="http://schemas.microsoft.com/office/drawing/2014/main" id="{C3937B50-5DDE-3562-1279-B51AC9E187F9}"/>
              </a:ext>
            </a:extLst>
          </p:cNvPr>
          <p:cNvPicPr>
            <a:picLocks noChangeAspect="1"/>
          </p:cNvPicPr>
          <p:nvPr/>
        </p:nvPicPr>
        <p:blipFill>
          <a:blip r:embed="rId4"/>
          <a:stretch>
            <a:fillRect/>
          </a:stretch>
        </p:blipFill>
        <p:spPr>
          <a:xfrm>
            <a:off x="1191894" y="482933"/>
            <a:ext cx="4202143" cy="5892134"/>
          </a:xfrm>
          <a:prstGeom prst="rect">
            <a:avLst/>
          </a:prstGeom>
        </p:spPr>
      </p:pic>
    </p:spTree>
    <p:extLst>
      <p:ext uri="{BB962C8B-B14F-4D97-AF65-F5344CB8AC3E}">
        <p14:creationId xmlns:p14="http://schemas.microsoft.com/office/powerpoint/2010/main" val="3353889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Our school Day</a:t>
            </a:r>
          </a:p>
        </p:txBody>
      </p:sp>
      <p:sp>
        <p:nvSpPr>
          <p:cNvPr id="8" name="TextBox 7">
            <a:extLst>
              <a:ext uri="{FF2B5EF4-FFF2-40B4-BE49-F238E27FC236}">
                <a16:creationId xmlns:a16="http://schemas.microsoft.com/office/drawing/2014/main" id="{81C6FE12-B525-4EA0-A1D1-A4321DD4A84F}"/>
              </a:ext>
            </a:extLst>
          </p:cNvPr>
          <p:cNvSpPr txBox="1"/>
          <p:nvPr/>
        </p:nvSpPr>
        <p:spPr>
          <a:xfrm>
            <a:off x="1343608" y="5735637"/>
            <a:ext cx="9619861" cy="646331"/>
          </a:xfrm>
          <a:prstGeom prst="rect">
            <a:avLst/>
          </a:prstGeom>
          <a:noFill/>
        </p:spPr>
        <p:txBody>
          <a:bodyPr wrap="square" rtlCol="0">
            <a:spAutoFit/>
          </a:bodyPr>
          <a:lstStyle/>
          <a:p>
            <a:pPr algn="ctr"/>
            <a:r>
              <a:rPr lang="en-GB" b="1" dirty="0"/>
              <a:t>Please be aware that Breakfast Club, Afterschool Club and Wrap-around Care must be booked in advance via the School Comms App.</a:t>
            </a:r>
          </a:p>
        </p:txBody>
      </p:sp>
      <p:graphicFrame>
        <p:nvGraphicFramePr>
          <p:cNvPr id="5" name="Table 4">
            <a:extLst>
              <a:ext uri="{FF2B5EF4-FFF2-40B4-BE49-F238E27FC236}">
                <a16:creationId xmlns:a16="http://schemas.microsoft.com/office/drawing/2014/main" id="{4087813C-F15B-0B66-0009-E20816EEE3BA}"/>
              </a:ext>
            </a:extLst>
          </p:cNvPr>
          <p:cNvGraphicFramePr>
            <a:graphicFrameLocks noGrp="1"/>
          </p:cNvGraphicFramePr>
          <p:nvPr>
            <p:extLst>
              <p:ext uri="{D42A27DB-BD31-4B8C-83A1-F6EECF244321}">
                <p14:modId xmlns:p14="http://schemas.microsoft.com/office/powerpoint/2010/main" val="2942774790"/>
              </p:ext>
            </p:extLst>
          </p:nvPr>
        </p:nvGraphicFramePr>
        <p:xfrm>
          <a:off x="2185435" y="1665923"/>
          <a:ext cx="7821128" cy="3688080"/>
        </p:xfrm>
        <a:graphic>
          <a:graphicData uri="http://schemas.openxmlformats.org/drawingml/2006/table">
            <a:tbl>
              <a:tblPr firstRow="1" bandRow="1">
                <a:tableStyleId>{5C22544A-7EE6-4342-B048-85BDC9FD1C3A}</a:tableStyleId>
              </a:tblPr>
              <a:tblGrid>
                <a:gridCol w="3910564">
                  <a:extLst>
                    <a:ext uri="{9D8B030D-6E8A-4147-A177-3AD203B41FA5}">
                      <a16:colId xmlns:a16="http://schemas.microsoft.com/office/drawing/2014/main" val="3876149496"/>
                    </a:ext>
                  </a:extLst>
                </a:gridCol>
                <a:gridCol w="3910564">
                  <a:extLst>
                    <a:ext uri="{9D8B030D-6E8A-4147-A177-3AD203B41FA5}">
                      <a16:colId xmlns:a16="http://schemas.microsoft.com/office/drawing/2014/main" val="1990166869"/>
                    </a:ext>
                  </a:extLst>
                </a:gridCol>
              </a:tblGrid>
              <a:tr h="370840">
                <a:tc>
                  <a:txBody>
                    <a:bodyPr/>
                    <a:lstStyle/>
                    <a:p>
                      <a:r>
                        <a:rPr lang="en-GB" b="0" dirty="0">
                          <a:solidFill>
                            <a:schemeClr val="tx1"/>
                          </a:solidFill>
                        </a:rPr>
                        <a:t>8 – 8.30am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b="0" dirty="0">
                          <a:solidFill>
                            <a:schemeClr val="tx1"/>
                          </a:solidFill>
                        </a:rPr>
                        <a:t>Breakfast Club (via main entrance)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45601017"/>
                  </a:ext>
                </a:extLst>
              </a:tr>
              <a:tr h="370840">
                <a:tc>
                  <a:txBody>
                    <a:bodyPr/>
                    <a:lstStyle/>
                    <a:p>
                      <a:r>
                        <a:rPr lang="en-GB" dirty="0"/>
                        <a:t>8.30 – 8.45am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School Gates open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32522018"/>
                  </a:ext>
                </a:extLst>
              </a:tr>
              <a:tr h="370840">
                <a:tc>
                  <a:txBody>
                    <a:bodyPr/>
                    <a:lstStyle/>
                    <a:p>
                      <a:r>
                        <a:rPr lang="en-GB" dirty="0"/>
                        <a:t>8.50am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Morning registration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0623135"/>
                  </a:ext>
                </a:extLst>
              </a:tr>
              <a:tr h="370840">
                <a:tc>
                  <a:txBody>
                    <a:bodyPr/>
                    <a:lstStyle/>
                    <a:p>
                      <a:r>
                        <a:rPr lang="en-GB" dirty="0"/>
                        <a:t>10.30 – 10.45am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Morning Break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8067526"/>
                  </a:ext>
                </a:extLst>
              </a:tr>
              <a:tr h="370840">
                <a:tc>
                  <a:txBody>
                    <a:bodyPr/>
                    <a:lstStyle/>
                    <a:p>
                      <a:r>
                        <a:rPr lang="en-GB" dirty="0"/>
                        <a:t>12 – 12.55pM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Lunch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3423828"/>
                  </a:ext>
                </a:extLst>
              </a:tr>
              <a:tr h="370840">
                <a:tc>
                  <a:txBody>
                    <a:bodyPr/>
                    <a:lstStyle/>
                    <a:p>
                      <a:r>
                        <a:rPr lang="en-GB" dirty="0"/>
                        <a:t>3.15pm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Dismissal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12963573"/>
                  </a:ext>
                </a:extLst>
              </a:tr>
              <a:tr h="370840">
                <a:tc>
                  <a:txBody>
                    <a:bodyPr/>
                    <a:lstStyle/>
                    <a:p>
                      <a:r>
                        <a:rPr lang="en-GB" dirty="0"/>
                        <a:t>Mon – Thu</a:t>
                      </a:r>
                    </a:p>
                    <a:p>
                      <a:r>
                        <a:rPr lang="en-GB" dirty="0"/>
                        <a:t>3.15 – 4.30pm</a:t>
                      </a:r>
                    </a:p>
                    <a:p>
                      <a:r>
                        <a:rPr lang="en-GB" dirty="0"/>
                        <a:t>4.30 – 5.30pm</a:t>
                      </a:r>
                    </a:p>
                    <a:p>
                      <a:r>
                        <a:rPr lang="en-GB" dirty="0"/>
                        <a:t>Friday</a:t>
                      </a:r>
                    </a:p>
                    <a:p>
                      <a:r>
                        <a:rPr lang="en-GB" dirty="0"/>
                        <a:t>3.15 – 4.15pm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r>
                        <a:rPr lang="en-GB" dirty="0"/>
                        <a:t>Afterschool Club</a:t>
                      </a:r>
                    </a:p>
                    <a:p>
                      <a:r>
                        <a:rPr lang="en-GB" dirty="0"/>
                        <a:t>Wrap-around Care</a:t>
                      </a:r>
                    </a:p>
                    <a:p>
                      <a:endParaRPr lang="en-GB" dirty="0"/>
                    </a:p>
                    <a:p>
                      <a:r>
                        <a:rPr lang="en-GB" dirty="0"/>
                        <a:t>Afterschool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8674099"/>
                  </a:ext>
                </a:extLst>
              </a:tr>
            </a:tbl>
          </a:graphicData>
        </a:graphic>
      </p:graphicFrame>
      <p:pic>
        <p:nvPicPr>
          <p:cNvPr id="9" name="Picture 8" descr="A logo of a tree and swing&#10;&#10;Description automatically generated">
            <a:extLst>
              <a:ext uri="{FF2B5EF4-FFF2-40B4-BE49-F238E27FC236}">
                <a16:creationId xmlns:a16="http://schemas.microsoft.com/office/drawing/2014/main" id="{6A650BDF-FCEC-ADCF-E29F-3014E10C2F7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818743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766825" y="63031"/>
            <a:ext cx="10019763" cy="830997"/>
          </a:xfrm>
          <a:prstGeom prst="rect">
            <a:avLst/>
          </a:prstGeom>
          <a:noFill/>
        </p:spPr>
        <p:txBody>
          <a:bodyPr wrap="square" rtlCol="0">
            <a:spAutoFit/>
          </a:bodyPr>
          <a:lstStyle/>
          <a:p>
            <a:pPr algn="ctr"/>
            <a:r>
              <a:rPr lang="en-GB" sz="4800" b="1" dirty="0">
                <a:latin typeface="Segoe Print" panose="02000600000000000000" pitchFamily="2" charset="0"/>
              </a:rPr>
              <a:t>Attendance</a:t>
            </a:r>
          </a:p>
        </p:txBody>
      </p:sp>
      <p:pic>
        <p:nvPicPr>
          <p:cNvPr id="8" name="Picture 7">
            <a:extLst>
              <a:ext uri="{FF2B5EF4-FFF2-40B4-BE49-F238E27FC236}">
                <a16:creationId xmlns:a16="http://schemas.microsoft.com/office/drawing/2014/main" id="{9747358E-B091-05B5-7DC1-8BE5E8D23FF5}"/>
              </a:ext>
            </a:extLst>
          </p:cNvPr>
          <p:cNvPicPr>
            <a:picLocks noChangeAspect="1"/>
          </p:cNvPicPr>
          <p:nvPr/>
        </p:nvPicPr>
        <p:blipFill>
          <a:blip r:embed="rId3"/>
          <a:stretch>
            <a:fillRect/>
          </a:stretch>
        </p:blipFill>
        <p:spPr>
          <a:xfrm>
            <a:off x="6486113" y="84310"/>
            <a:ext cx="5181614" cy="6689379"/>
          </a:xfrm>
          <a:prstGeom prst="rect">
            <a:avLst/>
          </a:prstGeom>
        </p:spPr>
      </p:pic>
      <p:sp>
        <p:nvSpPr>
          <p:cNvPr id="9" name="TextBox 8">
            <a:extLst>
              <a:ext uri="{FF2B5EF4-FFF2-40B4-BE49-F238E27FC236}">
                <a16:creationId xmlns:a16="http://schemas.microsoft.com/office/drawing/2014/main" id="{F7DFB093-54EA-D964-319E-26EA650E9B8E}"/>
              </a:ext>
            </a:extLst>
          </p:cNvPr>
          <p:cNvSpPr txBox="1"/>
          <p:nvPr/>
        </p:nvSpPr>
        <p:spPr>
          <a:xfrm>
            <a:off x="293239" y="915503"/>
            <a:ext cx="5996459" cy="5632311"/>
          </a:xfrm>
          <a:prstGeom prst="rect">
            <a:avLst/>
          </a:prstGeom>
          <a:noFill/>
        </p:spPr>
        <p:txBody>
          <a:bodyPr wrap="square" rtlCol="0">
            <a:spAutoFit/>
          </a:bodyPr>
          <a:lstStyle/>
          <a:p>
            <a:pPr algn="ctr"/>
            <a:r>
              <a:rPr lang="en-GB" dirty="0"/>
              <a:t>At Holley Park Academy, we strongly believe that every school day counts, and therefore it is of the upmost importance that children attend school regularly to help support their academic, social and personal growth.</a:t>
            </a:r>
          </a:p>
          <a:p>
            <a:pPr algn="ctr"/>
            <a:endParaRPr lang="en-GB" dirty="0"/>
          </a:p>
          <a:p>
            <a:pPr algn="ctr"/>
            <a:r>
              <a:rPr lang="en-GB" dirty="0"/>
              <a:t>We are here to support families however we can to achieve the best possible attendance for every child. As part of this support structure, you will be regularly updated on your child’s attendance as part of half termly letters and parent evening sessions. </a:t>
            </a:r>
          </a:p>
          <a:p>
            <a:pPr algn="ctr"/>
            <a:endParaRPr lang="en-GB" dirty="0"/>
          </a:p>
          <a:p>
            <a:pPr algn="ctr"/>
            <a:r>
              <a:rPr lang="en-GB" dirty="0"/>
              <a:t>In line with our attendance policy, Mr Garrett, our Attendance Champion, may also contact you on an individual basis if children have reached specific stages of absence (5 days, 10 days, 15 days and 19 days+)</a:t>
            </a:r>
          </a:p>
          <a:p>
            <a:pPr algn="ctr"/>
            <a:endParaRPr lang="en-GB" dirty="0"/>
          </a:p>
          <a:p>
            <a:pPr algn="ctr"/>
            <a:r>
              <a:rPr lang="en-GB" dirty="0"/>
              <a:t>Our full attendance policy can be viewed on our school website.   </a:t>
            </a:r>
          </a:p>
          <a:p>
            <a:pPr algn="ctr"/>
            <a:endParaRPr lang="en-GB" dirty="0">
              <a:latin typeface="Segoe Print" panose="02000600000000000000" pitchFamily="2" charset="0"/>
            </a:endParaRPr>
          </a:p>
          <a:p>
            <a:pPr algn="ctr"/>
            <a:r>
              <a:rPr lang="en-GB" dirty="0">
                <a:latin typeface="Segoe Print" panose="02000600000000000000" pitchFamily="2" charset="0"/>
              </a:rPr>
              <a:t> </a:t>
            </a:r>
          </a:p>
        </p:txBody>
      </p:sp>
    </p:spTree>
    <p:extLst>
      <p:ext uri="{BB962C8B-B14F-4D97-AF65-F5344CB8AC3E}">
        <p14:creationId xmlns:p14="http://schemas.microsoft.com/office/powerpoint/2010/main" val="519752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Reading </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8" y="1600200"/>
            <a:ext cx="10019763" cy="2308324"/>
          </a:xfrm>
          <a:prstGeom prst="rect">
            <a:avLst/>
          </a:prstGeom>
          <a:noFill/>
        </p:spPr>
        <p:txBody>
          <a:bodyPr wrap="square" rtlCol="0">
            <a:spAutoFit/>
          </a:bodyPr>
          <a:lstStyle/>
          <a:p>
            <a:pPr marL="685800" indent="-685800" algn="ctr">
              <a:buFont typeface="Arial" panose="020B0604020202020204" pitchFamily="34" charset="0"/>
              <a:buChar char="•"/>
            </a:pPr>
            <a:r>
              <a:rPr lang="en-GB" sz="4800" b="1" dirty="0">
                <a:solidFill>
                  <a:srgbClr val="FF0000"/>
                </a:solidFill>
              </a:rPr>
              <a:t>Reading Records</a:t>
            </a:r>
          </a:p>
          <a:p>
            <a:pPr marL="685800" indent="-685800" algn="ctr">
              <a:buFont typeface="Arial" panose="020B0604020202020204" pitchFamily="34" charset="0"/>
              <a:buChar char="•"/>
            </a:pPr>
            <a:endParaRPr lang="en-GB" sz="4800" b="1" dirty="0">
              <a:solidFill>
                <a:srgbClr val="FF0000"/>
              </a:solidFill>
            </a:endParaRPr>
          </a:p>
          <a:p>
            <a:pPr marL="685800" indent="-685800" algn="ctr">
              <a:buFont typeface="Arial" panose="020B0604020202020204" pitchFamily="34" charset="0"/>
              <a:buChar char="•"/>
            </a:pPr>
            <a:r>
              <a:rPr lang="en-GB" sz="4800" b="1" dirty="0">
                <a:solidFill>
                  <a:srgbClr val="FF0000"/>
                </a:solidFill>
              </a:rPr>
              <a:t>Accelerated Reader</a:t>
            </a:r>
            <a:endParaRPr lang="en-GB" sz="6000" b="1" dirty="0">
              <a:solidFill>
                <a:srgbClr val="FF0000"/>
              </a:solidFill>
            </a:endParaRPr>
          </a:p>
        </p:txBody>
      </p:sp>
      <p:pic>
        <p:nvPicPr>
          <p:cNvPr id="6" name="Picture 5" descr="A logo of a tree and swing&#10;&#10;Description automatically generated">
            <a:extLst>
              <a:ext uri="{FF2B5EF4-FFF2-40B4-BE49-F238E27FC236}">
                <a16:creationId xmlns:a16="http://schemas.microsoft.com/office/drawing/2014/main" id="{95B00E64-1FE0-3DCF-DC78-B27D50473D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pic>
        <p:nvPicPr>
          <p:cNvPr id="9" name="Picture 8">
            <a:extLst>
              <a:ext uri="{FF2B5EF4-FFF2-40B4-BE49-F238E27FC236}">
                <a16:creationId xmlns:a16="http://schemas.microsoft.com/office/drawing/2014/main" id="{CF8B3E9E-0B6F-699E-FC72-4A2550DC1442}"/>
              </a:ext>
            </a:extLst>
          </p:cNvPr>
          <p:cNvPicPr>
            <a:picLocks noChangeAspect="1"/>
          </p:cNvPicPr>
          <p:nvPr/>
        </p:nvPicPr>
        <p:blipFill>
          <a:blip r:embed="rId4"/>
          <a:stretch>
            <a:fillRect/>
          </a:stretch>
        </p:blipFill>
        <p:spPr>
          <a:xfrm>
            <a:off x="195077" y="3574804"/>
            <a:ext cx="2657846" cy="2819794"/>
          </a:xfrm>
          <a:prstGeom prst="rect">
            <a:avLst/>
          </a:prstGeom>
        </p:spPr>
      </p:pic>
      <p:pic>
        <p:nvPicPr>
          <p:cNvPr id="11" name="Picture 10">
            <a:extLst>
              <a:ext uri="{FF2B5EF4-FFF2-40B4-BE49-F238E27FC236}">
                <a16:creationId xmlns:a16="http://schemas.microsoft.com/office/drawing/2014/main" id="{BCED011F-333F-BE94-B72D-FA756E6B60AC}"/>
              </a:ext>
            </a:extLst>
          </p:cNvPr>
          <p:cNvPicPr>
            <a:picLocks noChangeAspect="1"/>
          </p:cNvPicPr>
          <p:nvPr/>
        </p:nvPicPr>
        <p:blipFill>
          <a:blip r:embed="rId5"/>
          <a:stretch>
            <a:fillRect/>
          </a:stretch>
        </p:blipFill>
        <p:spPr>
          <a:xfrm>
            <a:off x="5421713" y="3789423"/>
            <a:ext cx="1965411" cy="3068577"/>
          </a:xfrm>
          <a:prstGeom prst="rect">
            <a:avLst/>
          </a:prstGeom>
        </p:spPr>
      </p:pic>
      <p:pic>
        <p:nvPicPr>
          <p:cNvPr id="13" name="Picture 12">
            <a:extLst>
              <a:ext uri="{FF2B5EF4-FFF2-40B4-BE49-F238E27FC236}">
                <a16:creationId xmlns:a16="http://schemas.microsoft.com/office/drawing/2014/main" id="{04AA3493-F627-2ABB-8910-3FAD0C3B2956}"/>
              </a:ext>
            </a:extLst>
          </p:cNvPr>
          <p:cNvPicPr>
            <a:picLocks noChangeAspect="1"/>
          </p:cNvPicPr>
          <p:nvPr/>
        </p:nvPicPr>
        <p:blipFill>
          <a:blip r:embed="rId6"/>
          <a:stretch>
            <a:fillRect/>
          </a:stretch>
        </p:blipFill>
        <p:spPr>
          <a:xfrm>
            <a:off x="9159732" y="3666421"/>
            <a:ext cx="2840367" cy="3110878"/>
          </a:xfrm>
          <a:prstGeom prst="rect">
            <a:avLst/>
          </a:prstGeom>
        </p:spPr>
      </p:pic>
      <p:pic>
        <p:nvPicPr>
          <p:cNvPr id="15" name="Picture 14">
            <a:extLst>
              <a:ext uri="{FF2B5EF4-FFF2-40B4-BE49-F238E27FC236}">
                <a16:creationId xmlns:a16="http://schemas.microsoft.com/office/drawing/2014/main" id="{78C11504-0B1C-78AB-52B6-BD55F6705FD7}"/>
              </a:ext>
            </a:extLst>
          </p:cNvPr>
          <p:cNvPicPr>
            <a:picLocks noChangeAspect="1"/>
          </p:cNvPicPr>
          <p:nvPr/>
        </p:nvPicPr>
        <p:blipFill>
          <a:blip r:embed="rId7"/>
          <a:stretch>
            <a:fillRect/>
          </a:stretch>
        </p:blipFill>
        <p:spPr>
          <a:xfrm>
            <a:off x="139077" y="131634"/>
            <a:ext cx="1894081" cy="3068577"/>
          </a:xfrm>
          <a:prstGeom prst="rect">
            <a:avLst/>
          </a:prstGeom>
        </p:spPr>
      </p:pic>
    </p:spTree>
    <p:extLst>
      <p:ext uri="{BB962C8B-B14F-4D97-AF65-F5344CB8AC3E}">
        <p14:creationId xmlns:p14="http://schemas.microsoft.com/office/powerpoint/2010/main" val="2265691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7" y="98615"/>
            <a:ext cx="10019763" cy="1569660"/>
          </a:xfrm>
          <a:prstGeom prst="rect">
            <a:avLst/>
          </a:prstGeom>
          <a:noFill/>
        </p:spPr>
        <p:txBody>
          <a:bodyPr wrap="square" rtlCol="0">
            <a:spAutoFit/>
          </a:bodyPr>
          <a:lstStyle/>
          <a:p>
            <a:pPr algn="ctr"/>
            <a:r>
              <a:rPr lang="en-GB" sz="4800" b="1" dirty="0">
                <a:latin typeface="Segoe Print" panose="02000600000000000000" pitchFamily="2" charset="0"/>
              </a:rPr>
              <a:t>	Maths </a:t>
            </a:r>
          </a:p>
          <a:p>
            <a:pPr algn="ctr"/>
            <a:r>
              <a:rPr lang="en-GB" sz="4800" b="1" dirty="0">
                <a:latin typeface="Segoe Print" panose="02000600000000000000" pitchFamily="2" charset="0"/>
              </a:rPr>
              <a:t>   Maths No Problem</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4154984"/>
          </a:xfrm>
          <a:prstGeom prst="rect">
            <a:avLst/>
          </a:prstGeom>
          <a:noFill/>
        </p:spPr>
        <p:txBody>
          <a:bodyPr wrap="square" rtlCol="0">
            <a:spAutoFit/>
          </a:bodyPr>
          <a:lstStyle/>
          <a:p>
            <a:pPr algn="ctr"/>
            <a:r>
              <a:rPr lang="en-GB" sz="4400" b="1" dirty="0">
                <a:solidFill>
                  <a:srgbClr val="FF0000"/>
                </a:solidFill>
              </a:rPr>
              <a:t>The mastery approach</a:t>
            </a:r>
          </a:p>
          <a:p>
            <a:pPr algn="ctr"/>
            <a:endParaRPr lang="en-GB" sz="4400" b="1" dirty="0">
              <a:solidFill>
                <a:srgbClr val="FF0000"/>
              </a:solidFill>
            </a:endParaRPr>
          </a:p>
          <a:p>
            <a:pPr algn="ctr"/>
            <a:endParaRPr lang="en-GB" sz="4400" b="1" dirty="0">
              <a:solidFill>
                <a:srgbClr val="FF0000"/>
              </a:solidFill>
            </a:endParaRPr>
          </a:p>
          <a:p>
            <a:pPr algn="ctr"/>
            <a:r>
              <a:rPr lang="en-GB" sz="4400" b="1" dirty="0">
                <a:solidFill>
                  <a:srgbClr val="FF0000"/>
                </a:solidFill>
              </a:rPr>
              <a:t>     </a:t>
            </a:r>
          </a:p>
          <a:p>
            <a:pPr algn="ctr"/>
            <a:endParaRPr lang="en-GB" sz="4400" b="1" dirty="0">
              <a:solidFill>
                <a:srgbClr val="FF0000"/>
              </a:solidFill>
            </a:endParaRPr>
          </a:p>
          <a:p>
            <a:pPr algn="ctr"/>
            <a:r>
              <a:rPr lang="en-GB" sz="4400" b="1" dirty="0">
                <a:solidFill>
                  <a:srgbClr val="FF0000"/>
                </a:solidFill>
              </a:rPr>
              <a:t>   Overview of the structure of the lessons </a:t>
            </a:r>
          </a:p>
        </p:txBody>
      </p:sp>
      <p:pic>
        <p:nvPicPr>
          <p:cNvPr id="6" name="Picture 5" descr="A logo of a tree and swing&#10;&#10;Description automatically generated">
            <a:extLst>
              <a:ext uri="{FF2B5EF4-FFF2-40B4-BE49-F238E27FC236}">
                <a16:creationId xmlns:a16="http://schemas.microsoft.com/office/drawing/2014/main" id="{B77A3055-0A7F-4853-CD03-889267B4FB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pic>
        <p:nvPicPr>
          <p:cNvPr id="10" name="Picture 9">
            <a:extLst>
              <a:ext uri="{FF2B5EF4-FFF2-40B4-BE49-F238E27FC236}">
                <a16:creationId xmlns:a16="http://schemas.microsoft.com/office/drawing/2014/main" id="{57597E02-1897-7B82-A554-1B7A683AF815}"/>
              </a:ext>
            </a:extLst>
          </p:cNvPr>
          <p:cNvPicPr>
            <a:picLocks noChangeAspect="1"/>
          </p:cNvPicPr>
          <p:nvPr/>
        </p:nvPicPr>
        <p:blipFill>
          <a:blip r:embed="rId4"/>
          <a:stretch>
            <a:fillRect/>
          </a:stretch>
        </p:blipFill>
        <p:spPr>
          <a:xfrm>
            <a:off x="4535054" y="2388201"/>
            <a:ext cx="3403660" cy="2145510"/>
          </a:xfrm>
          <a:prstGeom prst="rect">
            <a:avLst/>
          </a:prstGeom>
        </p:spPr>
      </p:pic>
      <p:pic>
        <p:nvPicPr>
          <p:cNvPr id="12" name="Picture 11">
            <a:extLst>
              <a:ext uri="{FF2B5EF4-FFF2-40B4-BE49-F238E27FC236}">
                <a16:creationId xmlns:a16="http://schemas.microsoft.com/office/drawing/2014/main" id="{25DBCF11-DCFF-43BD-4363-443A4F74F869}"/>
              </a:ext>
            </a:extLst>
          </p:cNvPr>
          <p:cNvPicPr>
            <a:picLocks noChangeAspect="1"/>
          </p:cNvPicPr>
          <p:nvPr/>
        </p:nvPicPr>
        <p:blipFill>
          <a:blip r:embed="rId5"/>
          <a:stretch>
            <a:fillRect/>
          </a:stretch>
        </p:blipFill>
        <p:spPr>
          <a:xfrm>
            <a:off x="152319" y="135080"/>
            <a:ext cx="2891142" cy="4584932"/>
          </a:xfrm>
          <a:prstGeom prst="rect">
            <a:avLst/>
          </a:prstGeom>
        </p:spPr>
      </p:pic>
    </p:spTree>
    <p:extLst>
      <p:ext uri="{BB962C8B-B14F-4D97-AF65-F5344CB8AC3E}">
        <p14:creationId xmlns:p14="http://schemas.microsoft.com/office/powerpoint/2010/main" val="4067882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963428" y="86295"/>
            <a:ext cx="10019763" cy="830997"/>
          </a:xfrm>
          <a:prstGeom prst="rect">
            <a:avLst/>
          </a:prstGeom>
          <a:noFill/>
        </p:spPr>
        <p:txBody>
          <a:bodyPr wrap="square" rtlCol="0">
            <a:spAutoFit/>
          </a:bodyPr>
          <a:lstStyle/>
          <a:p>
            <a:pPr algn="ctr"/>
            <a:r>
              <a:rPr lang="en-GB" sz="4800" b="1" dirty="0">
                <a:latin typeface="Segoe Print" panose="02000600000000000000" pitchFamily="2" charset="0"/>
              </a:rPr>
              <a:t>	Maths – Year 5 </a:t>
            </a:r>
          </a:p>
        </p:txBody>
      </p:sp>
      <p:pic>
        <p:nvPicPr>
          <p:cNvPr id="10" name="Picture 9">
            <a:extLst>
              <a:ext uri="{FF2B5EF4-FFF2-40B4-BE49-F238E27FC236}">
                <a16:creationId xmlns:a16="http://schemas.microsoft.com/office/drawing/2014/main" id="{606255DE-4753-B80D-7536-7D7B95256688}"/>
              </a:ext>
            </a:extLst>
          </p:cNvPr>
          <p:cNvPicPr>
            <a:picLocks noChangeAspect="1"/>
          </p:cNvPicPr>
          <p:nvPr/>
        </p:nvPicPr>
        <p:blipFill>
          <a:blip r:embed="rId3"/>
          <a:srcRect t="25118"/>
          <a:stretch/>
        </p:blipFill>
        <p:spPr>
          <a:xfrm>
            <a:off x="0" y="806715"/>
            <a:ext cx="12192000" cy="2703248"/>
          </a:xfrm>
          <a:prstGeom prst="rect">
            <a:avLst/>
          </a:prstGeom>
        </p:spPr>
      </p:pic>
      <p:pic>
        <p:nvPicPr>
          <p:cNvPr id="12" name="Picture 11">
            <a:extLst>
              <a:ext uri="{FF2B5EF4-FFF2-40B4-BE49-F238E27FC236}">
                <a16:creationId xmlns:a16="http://schemas.microsoft.com/office/drawing/2014/main" id="{E46B32A4-8AD0-381D-DD35-9A97BA35C05B}"/>
              </a:ext>
            </a:extLst>
          </p:cNvPr>
          <p:cNvPicPr>
            <a:picLocks noChangeAspect="1"/>
          </p:cNvPicPr>
          <p:nvPr/>
        </p:nvPicPr>
        <p:blipFill>
          <a:blip r:embed="rId4"/>
          <a:stretch>
            <a:fillRect/>
          </a:stretch>
        </p:blipFill>
        <p:spPr>
          <a:xfrm>
            <a:off x="0" y="3602038"/>
            <a:ext cx="12192000" cy="3554057"/>
          </a:xfrm>
          <a:prstGeom prst="rect">
            <a:avLst/>
          </a:prstGeom>
        </p:spPr>
      </p:pic>
    </p:spTree>
    <p:extLst>
      <p:ext uri="{BB962C8B-B14F-4D97-AF65-F5344CB8AC3E}">
        <p14:creationId xmlns:p14="http://schemas.microsoft.com/office/powerpoint/2010/main" val="624863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8666"/>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963428" y="86295"/>
            <a:ext cx="10019763" cy="830997"/>
          </a:xfrm>
          <a:prstGeom prst="rect">
            <a:avLst/>
          </a:prstGeom>
          <a:noFill/>
        </p:spPr>
        <p:txBody>
          <a:bodyPr wrap="square" rtlCol="0">
            <a:spAutoFit/>
          </a:bodyPr>
          <a:lstStyle/>
          <a:p>
            <a:pPr algn="ctr"/>
            <a:r>
              <a:rPr lang="en-GB" sz="4800" b="1" dirty="0">
                <a:latin typeface="Segoe Print" panose="02000600000000000000" pitchFamily="2" charset="0"/>
              </a:rPr>
              <a:t>	Maths – Year 6 </a:t>
            </a:r>
          </a:p>
        </p:txBody>
      </p:sp>
      <p:pic>
        <p:nvPicPr>
          <p:cNvPr id="6" name="Picture 5">
            <a:extLst>
              <a:ext uri="{FF2B5EF4-FFF2-40B4-BE49-F238E27FC236}">
                <a16:creationId xmlns:a16="http://schemas.microsoft.com/office/drawing/2014/main" id="{0777DDEB-0D30-8945-789F-6D0487AC4489}"/>
              </a:ext>
            </a:extLst>
          </p:cNvPr>
          <p:cNvPicPr>
            <a:picLocks noChangeAspect="1"/>
          </p:cNvPicPr>
          <p:nvPr/>
        </p:nvPicPr>
        <p:blipFill>
          <a:blip r:embed="rId3"/>
          <a:stretch>
            <a:fillRect/>
          </a:stretch>
        </p:blipFill>
        <p:spPr>
          <a:xfrm>
            <a:off x="323272" y="934741"/>
            <a:ext cx="11545455" cy="2351525"/>
          </a:xfrm>
          <a:prstGeom prst="rect">
            <a:avLst/>
          </a:prstGeom>
        </p:spPr>
      </p:pic>
      <p:pic>
        <p:nvPicPr>
          <p:cNvPr id="9" name="Picture 8">
            <a:extLst>
              <a:ext uri="{FF2B5EF4-FFF2-40B4-BE49-F238E27FC236}">
                <a16:creationId xmlns:a16="http://schemas.microsoft.com/office/drawing/2014/main" id="{646D7241-06F3-4B73-5318-BA394026FB78}"/>
              </a:ext>
            </a:extLst>
          </p:cNvPr>
          <p:cNvPicPr>
            <a:picLocks noChangeAspect="1"/>
          </p:cNvPicPr>
          <p:nvPr/>
        </p:nvPicPr>
        <p:blipFill>
          <a:blip r:embed="rId4"/>
          <a:stretch>
            <a:fillRect/>
          </a:stretch>
        </p:blipFill>
        <p:spPr>
          <a:xfrm>
            <a:off x="323271" y="3381415"/>
            <a:ext cx="11545455" cy="3213126"/>
          </a:xfrm>
          <a:prstGeom prst="rect">
            <a:avLst/>
          </a:prstGeom>
        </p:spPr>
      </p:pic>
    </p:spTree>
    <p:extLst>
      <p:ext uri="{BB962C8B-B14F-4D97-AF65-F5344CB8AC3E}">
        <p14:creationId xmlns:p14="http://schemas.microsoft.com/office/powerpoint/2010/main" val="674964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Uniform and PE kits  </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4401205"/>
          </a:xfrm>
          <a:prstGeom prst="rect">
            <a:avLst/>
          </a:prstGeom>
          <a:noFill/>
        </p:spPr>
        <p:txBody>
          <a:bodyPr wrap="square" rtlCol="0">
            <a:spAutoFit/>
          </a:bodyPr>
          <a:lstStyle/>
          <a:p>
            <a:pPr algn="ctr"/>
            <a:r>
              <a:rPr lang="en-GB" sz="2800" b="1" dirty="0">
                <a:solidFill>
                  <a:srgbClr val="FF0000"/>
                </a:solidFill>
              </a:rPr>
              <a:t>     Please can all children wear the appropriate school uniform .</a:t>
            </a:r>
          </a:p>
          <a:p>
            <a:pPr marL="457200" indent="-457200">
              <a:buFont typeface="Arial" panose="020B0604020202020204" pitchFamily="34" charset="0"/>
              <a:buChar char="•"/>
            </a:pPr>
            <a:r>
              <a:rPr lang="en-GB" sz="2800" b="1" dirty="0"/>
              <a:t>   royal blue jumper/ cardigan - does not have to be branded, </a:t>
            </a:r>
          </a:p>
          <a:p>
            <a:pPr marL="457200" indent="-457200">
              <a:buFont typeface="Arial" panose="020B0604020202020204" pitchFamily="34" charset="0"/>
              <a:buChar char="•"/>
            </a:pPr>
            <a:r>
              <a:rPr lang="en-GB" sz="2800" b="1" dirty="0"/>
              <a:t>   white shirt, school tie </a:t>
            </a:r>
          </a:p>
          <a:p>
            <a:pPr marL="685800" indent="-685800">
              <a:buFont typeface="Arial" panose="020B0604020202020204" pitchFamily="34" charset="0"/>
              <a:buChar char="•"/>
            </a:pPr>
            <a:r>
              <a:rPr lang="en-GB" sz="2800" b="1" dirty="0"/>
              <a:t>grey/ black trousers, skirt or shorts)</a:t>
            </a:r>
          </a:p>
          <a:p>
            <a:pPr marL="685800" indent="-685800">
              <a:buFont typeface="Arial" panose="020B0604020202020204" pitchFamily="34" charset="0"/>
              <a:buChar char="•"/>
            </a:pPr>
            <a:r>
              <a:rPr lang="en-GB" sz="2800" b="1" dirty="0">
                <a:solidFill>
                  <a:srgbClr val="FF0000"/>
                </a:solidFill>
              </a:rPr>
              <a:t>Parents can access free pre-loved uniform anytime in the foyer of school.</a:t>
            </a:r>
          </a:p>
          <a:p>
            <a:pPr marL="685800" indent="-685800">
              <a:buFont typeface="Arial" panose="020B0604020202020204" pitchFamily="34" charset="0"/>
              <a:buChar char="•"/>
            </a:pPr>
            <a:r>
              <a:rPr lang="en-GB" sz="2800" b="1" dirty="0">
                <a:solidFill>
                  <a:srgbClr val="FF0000"/>
                </a:solidFill>
              </a:rPr>
              <a:t>Children </a:t>
            </a:r>
            <a:r>
              <a:rPr lang="en-GB" sz="2800" b="1" u="sng" dirty="0">
                <a:solidFill>
                  <a:srgbClr val="FF0000"/>
                </a:solidFill>
              </a:rPr>
              <a:t>must not wear jewellery to school </a:t>
            </a:r>
            <a:r>
              <a:rPr lang="en-GB" sz="2800" b="1" dirty="0">
                <a:solidFill>
                  <a:srgbClr val="FF0000"/>
                </a:solidFill>
              </a:rPr>
              <a:t>other than a watch (no watches with internet access)</a:t>
            </a:r>
          </a:p>
          <a:p>
            <a:pPr marL="685800" indent="-685800">
              <a:buFont typeface="Arial" panose="020B0604020202020204" pitchFamily="34" charset="0"/>
              <a:buChar char="•"/>
            </a:pPr>
            <a:r>
              <a:rPr lang="en-GB" sz="2800" b="1" dirty="0">
                <a:solidFill>
                  <a:srgbClr val="FF0000"/>
                </a:solidFill>
              </a:rPr>
              <a:t>P.E. kits – include plain black/ navy hoody and no football tops </a:t>
            </a:r>
          </a:p>
        </p:txBody>
      </p:sp>
      <p:pic>
        <p:nvPicPr>
          <p:cNvPr id="6" name="Picture 5" descr="A logo of a tree and swing&#10;&#10;Description automatically generated">
            <a:extLst>
              <a:ext uri="{FF2B5EF4-FFF2-40B4-BE49-F238E27FC236}">
                <a16:creationId xmlns:a16="http://schemas.microsoft.com/office/drawing/2014/main" id="{8604C8B9-6202-E5A5-CC00-A9BB295D515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363175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Homework</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476046"/>
            <a:ext cx="10019763" cy="5509200"/>
          </a:xfrm>
          <a:prstGeom prst="rect">
            <a:avLst/>
          </a:prstGeom>
          <a:noFill/>
        </p:spPr>
        <p:txBody>
          <a:bodyPr wrap="square" rtlCol="0">
            <a:spAutoFit/>
          </a:bodyPr>
          <a:lstStyle/>
          <a:p>
            <a:pPr marL="685800" indent="-685800" algn="ctr">
              <a:buFont typeface="Arial" panose="020B0604020202020204" pitchFamily="34" charset="0"/>
              <a:buChar char="•"/>
            </a:pPr>
            <a:r>
              <a:rPr lang="en-GB" sz="4400" b="1" dirty="0">
                <a:solidFill>
                  <a:srgbClr val="FF0000"/>
                </a:solidFill>
              </a:rPr>
              <a:t>Every Friday children will get either Maths or English homework in CGP book.</a:t>
            </a:r>
          </a:p>
          <a:p>
            <a:pPr marL="685800" indent="-685800" algn="ctr">
              <a:buFont typeface="Arial" panose="020B0604020202020204" pitchFamily="34" charset="0"/>
              <a:buChar char="•"/>
            </a:pPr>
            <a:r>
              <a:rPr lang="en-GB" sz="4400" b="1" dirty="0">
                <a:solidFill>
                  <a:srgbClr val="FF0000"/>
                </a:solidFill>
              </a:rPr>
              <a:t>To be completed and returned the following Wednesday.</a:t>
            </a:r>
          </a:p>
          <a:p>
            <a:pPr marL="685800" indent="-685800" algn="ctr">
              <a:buFont typeface="Arial" panose="020B0604020202020204" pitchFamily="34" charset="0"/>
              <a:buChar char="•"/>
            </a:pPr>
            <a:r>
              <a:rPr lang="en-GB" sz="4400" b="1" dirty="0">
                <a:solidFill>
                  <a:srgbClr val="FF0000"/>
                </a:solidFill>
              </a:rPr>
              <a:t>Weekly spellings given out on Friday -  following year specific scheme.</a:t>
            </a:r>
          </a:p>
          <a:p>
            <a:pPr marL="685800" indent="-685800" algn="ctr">
              <a:buFont typeface="Arial" panose="020B0604020202020204" pitchFamily="34" charset="0"/>
              <a:buChar char="•"/>
            </a:pPr>
            <a:r>
              <a:rPr lang="en-GB" sz="4400" b="1" dirty="0">
                <a:solidFill>
                  <a:srgbClr val="FF0000"/>
                </a:solidFill>
              </a:rPr>
              <a:t>Friday – spelling test</a:t>
            </a:r>
          </a:p>
        </p:txBody>
      </p:sp>
      <p:pic>
        <p:nvPicPr>
          <p:cNvPr id="6" name="Picture 5" descr="A logo of a tree and swing&#10;&#10;Description automatically generated">
            <a:extLst>
              <a:ext uri="{FF2B5EF4-FFF2-40B4-BE49-F238E27FC236}">
                <a16:creationId xmlns:a16="http://schemas.microsoft.com/office/drawing/2014/main" id="{17AD6DC4-D029-D7DB-8ED6-4B981495CB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3990019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254069" y="307667"/>
            <a:ext cx="10019763" cy="830997"/>
          </a:xfrm>
          <a:prstGeom prst="rect">
            <a:avLst/>
          </a:prstGeom>
          <a:noFill/>
        </p:spPr>
        <p:txBody>
          <a:bodyPr wrap="square" rtlCol="0">
            <a:spAutoFit/>
          </a:bodyPr>
          <a:lstStyle/>
          <a:p>
            <a:pPr algn="ctr"/>
            <a:r>
              <a:rPr lang="en-GB" sz="4800" b="1" dirty="0">
                <a:latin typeface="Segoe Print" panose="02000600000000000000" pitchFamily="2" charset="0"/>
              </a:rPr>
              <a:t>Home – school Partnerships</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769441"/>
          </a:xfrm>
          <a:prstGeom prst="rect">
            <a:avLst/>
          </a:prstGeom>
          <a:noFill/>
        </p:spPr>
        <p:txBody>
          <a:bodyPr wrap="square" rtlCol="0">
            <a:spAutoFit/>
          </a:bodyPr>
          <a:lstStyle/>
          <a:p>
            <a:pPr algn="ctr"/>
            <a:endParaRPr lang="en-GB" sz="4400" b="1" dirty="0">
              <a:solidFill>
                <a:srgbClr val="FF0000"/>
              </a:solidFill>
              <a:latin typeface="Segoe Print" panose="02000600000000000000" pitchFamily="2" charset="0"/>
            </a:endParaRPr>
          </a:p>
        </p:txBody>
      </p:sp>
      <p:sp>
        <p:nvSpPr>
          <p:cNvPr id="6" name="TextBox 5">
            <a:extLst>
              <a:ext uri="{FF2B5EF4-FFF2-40B4-BE49-F238E27FC236}">
                <a16:creationId xmlns:a16="http://schemas.microsoft.com/office/drawing/2014/main" id="{4F461EE9-1BED-AD1C-FBB4-3AF01C8241F5}"/>
              </a:ext>
            </a:extLst>
          </p:cNvPr>
          <p:cNvSpPr txBox="1"/>
          <p:nvPr/>
        </p:nvSpPr>
        <p:spPr>
          <a:xfrm>
            <a:off x="302570" y="1195021"/>
            <a:ext cx="11426010" cy="5355312"/>
          </a:xfrm>
          <a:prstGeom prst="rect">
            <a:avLst/>
          </a:prstGeom>
          <a:noFill/>
        </p:spPr>
        <p:txBody>
          <a:bodyPr wrap="square" rtlCol="0">
            <a:spAutoFit/>
          </a:bodyPr>
          <a:lstStyle/>
          <a:p>
            <a:pPr algn="ctr"/>
            <a:r>
              <a:rPr lang="en-GB" dirty="0"/>
              <a:t>At Holley Park Academy, we know that a strong, positive partnership between home and school is vital for children to flourish. We have worked extremely hard last academic year to develop home-school partnerships and strengthen  the way we communicate with our families. </a:t>
            </a:r>
          </a:p>
          <a:p>
            <a:pPr algn="ctr"/>
            <a:endParaRPr lang="en-GB" dirty="0"/>
          </a:p>
          <a:p>
            <a:pPr algn="ctr"/>
            <a:r>
              <a:rPr lang="en-GB" dirty="0"/>
              <a:t>We aim to keep parents and carers fully up-to-date of what is happening in school via several channels of communication:</a:t>
            </a:r>
          </a:p>
          <a:p>
            <a:pPr algn="ctr"/>
            <a:endParaRPr lang="en-GB" dirty="0"/>
          </a:p>
          <a:p>
            <a:pPr algn="ctr"/>
            <a:r>
              <a:rPr lang="en-GB" b="1" dirty="0"/>
              <a:t>Class Dojo </a:t>
            </a:r>
          </a:p>
          <a:p>
            <a:pPr algn="ctr"/>
            <a:r>
              <a:rPr lang="en-GB" b="1" dirty="0"/>
              <a:t>School Comms (text) system</a:t>
            </a:r>
          </a:p>
          <a:p>
            <a:pPr algn="ctr"/>
            <a:r>
              <a:rPr lang="en-GB" b="1" dirty="0"/>
              <a:t>Email </a:t>
            </a:r>
          </a:p>
          <a:p>
            <a:pPr algn="ctr"/>
            <a:r>
              <a:rPr lang="en-GB" b="1" dirty="0"/>
              <a:t>School website (</a:t>
            </a:r>
            <a:r>
              <a:rPr lang="en-GB" b="1" dirty="0">
                <a:hlinkClick r:id="rId3"/>
              </a:rPr>
              <a:t>www.holleyparkacademy.co.uk</a:t>
            </a:r>
            <a:r>
              <a:rPr lang="en-GB" b="1" dirty="0"/>
              <a:t>) </a:t>
            </a:r>
          </a:p>
          <a:p>
            <a:pPr algn="ctr"/>
            <a:r>
              <a:rPr lang="en-GB" b="1" dirty="0"/>
              <a:t>School Facebook page </a:t>
            </a:r>
          </a:p>
          <a:p>
            <a:pPr algn="ctr"/>
            <a:r>
              <a:rPr lang="en-GB" b="1" dirty="0"/>
              <a:t>Whole-school letters and termly newsletter (sent electronically)</a:t>
            </a:r>
          </a:p>
          <a:p>
            <a:pPr algn="ctr"/>
            <a:endParaRPr lang="en-GB" dirty="0"/>
          </a:p>
          <a:p>
            <a:pPr algn="ctr"/>
            <a:endParaRPr lang="en-GB" dirty="0"/>
          </a:p>
          <a:p>
            <a:pPr algn="ctr"/>
            <a:r>
              <a:rPr lang="en-GB" dirty="0"/>
              <a:t>As always, your child’s class teacher should be the first port of call for any day-to-day queries or low-level concerns. </a:t>
            </a:r>
          </a:p>
          <a:p>
            <a:pPr algn="ctr"/>
            <a:endParaRPr lang="en-GB" dirty="0"/>
          </a:p>
          <a:p>
            <a:pPr algn="ctr"/>
            <a:r>
              <a:rPr lang="en-GB" dirty="0"/>
              <a:t>Should you wish the contact the school leadership or administrative team, please do so via contacting the main school office via 0191 417 0303 or </a:t>
            </a:r>
            <a:r>
              <a:rPr lang="en-GB" dirty="0">
                <a:hlinkClick r:id="rId4"/>
              </a:rPr>
              <a:t>info.holleypark@nllt.co.uk</a:t>
            </a:r>
            <a:endParaRPr lang="en-GB" dirty="0"/>
          </a:p>
        </p:txBody>
      </p:sp>
      <p:pic>
        <p:nvPicPr>
          <p:cNvPr id="8" name="Picture 7" descr="A logo of a tree and swing&#10;&#10;Description automatically generated">
            <a:extLst>
              <a:ext uri="{FF2B5EF4-FFF2-40B4-BE49-F238E27FC236}">
                <a16:creationId xmlns:a16="http://schemas.microsoft.com/office/drawing/2014/main" id="{EB51CB18-6334-7A5C-8D3F-6297C681677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937931" y="187694"/>
            <a:ext cx="956202" cy="960565"/>
          </a:xfrm>
          <a:prstGeom prst="ellipse">
            <a:avLst/>
          </a:prstGeom>
          <a:noFill/>
          <a:ln>
            <a:noFill/>
          </a:ln>
        </p:spPr>
      </p:pic>
    </p:spTree>
    <p:extLst>
      <p:ext uri="{BB962C8B-B14F-4D97-AF65-F5344CB8AC3E}">
        <p14:creationId xmlns:p14="http://schemas.microsoft.com/office/powerpoint/2010/main" val="3676893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546</Words>
  <Application>Microsoft Office PowerPoint</Application>
  <PresentationFormat>Widescreen</PresentationFormat>
  <Paragraphs>79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Segoe Print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Garrett</dc:creator>
  <cp:lastModifiedBy>Niki Mackay</cp:lastModifiedBy>
  <cp:revision>22</cp:revision>
  <dcterms:created xsi:type="dcterms:W3CDTF">2023-12-20T15:22:22Z</dcterms:created>
  <dcterms:modified xsi:type="dcterms:W3CDTF">2024-09-09T15:18:16Z</dcterms:modified>
</cp:coreProperties>
</file>