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85" r:id="rId3"/>
    <p:sldId id="284" r:id="rId4"/>
    <p:sldId id="280" r:id="rId5"/>
    <p:sldId id="277" r:id="rId6"/>
    <p:sldId id="282" r:id="rId7"/>
    <p:sldId id="276" r:id="rId8"/>
    <p:sldId id="287" r:id="rId9"/>
    <p:sldId id="278" r:id="rId10"/>
    <p:sldId id="28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111" d="100"/>
          <a:sy n="111" d="100"/>
        </p:scale>
        <p:origin x="5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ll Dann" userId="1fc8f11c-c6b8-4b00-b3dd-a05524288353" providerId="ADAL" clId="{9EB789FA-3BFB-453B-93F7-BD10B30548C5}"/>
    <pc:docChg chg="custSel modSld">
      <pc:chgData name="Jill Dann" userId="1fc8f11c-c6b8-4b00-b3dd-a05524288353" providerId="ADAL" clId="{9EB789FA-3BFB-453B-93F7-BD10B30548C5}" dt="2024-09-16T14:52:18.807" v="157" actId="20577"/>
      <pc:docMkLst>
        <pc:docMk/>
      </pc:docMkLst>
      <pc:sldChg chg="modSp mod">
        <pc:chgData name="Jill Dann" userId="1fc8f11c-c6b8-4b00-b3dd-a05524288353" providerId="ADAL" clId="{9EB789FA-3BFB-453B-93F7-BD10B30548C5}" dt="2024-09-16T14:52:18.807" v="157" actId="20577"/>
        <pc:sldMkLst>
          <pc:docMk/>
          <pc:sldMk cId="4067882285" sldId="282"/>
        </pc:sldMkLst>
        <pc:spChg chg="mod">
          <ac:chgData name="Jill Dann" userId="1fc8f11c-c6b8-4b00-b3dd-a05524288353" providerId="ADAL" clId="{9EB789FA-3BFB-453B-93F7-BD10B30548C5}" dt="2024-09-16T14:52:18.807" v="157" actId="20577"/>
          <ac:spMkLst>
            <pc:docMk/>
            <pc:sldMk cId="4067882285" sldId="282"/>
            <ac:spMk id="5" creationId="{A4C8AA45-923B-B9E4-9EEF-6473F1CD5F79}"/>
          </ac:spMkLst>
        </pc:spChg>
        <pc:spChg chg="mod">
          <ac:chgData name="Jill Dann" userId="1fc8f11c-c6b8-4b00-b3dd-a05524288353" providerId="ADAL" clId="{9EB789FA-3BFB-453B-93F7-BD10B30548C5}" dt="2024-09-16T14:52:07.170" v="155" actId="1076"/>
          <ac:spMkLst>
            <pc:docMk/>
            <pc:sldMk cId="4067882285" sldId="282"/>
            <ac:spMk id="7" creationId="{B0DDAE82-E8ED-8B5B-CFCA-35BD32BA4511}"/>
          </ac:spMkLst>
        </pc:spChg>
        <pc:picChg chg="mod">
          <ac:chgData name="Jill Dann" userId="1fc8f11c-c6b8-4b00-b3dd-a05524288353" providerId="ADAL" clId="{9EB789FA-3BFB-453B-93F7-BD10B30548C5}" dt="2024-09-16T14:52:03.830" v="154" actId="1076"/>
          <ac:picMkLst>
            <pc:docMk/>
            <pc:sldMk cId="4067882285" sldId="282"/>
            <ac:picMk id="4" creationId="{106E5C66-A17D-BCA6-1B50-E90ABD694B00}"/>
          </ac:picMkLst>
        </pc:picChg>
        <pc:picChg chg="mod">
          <ac:chgData name="Jill Dann" userId="1fc8f11c-c6b8-4b00-b3dd-a05524288353" providerId="ADAL" clId="{9EB789FA-3BFB-453B-93F7-BD10B30548C5}" dt="2024-09-16T14:52:13.271" v="156" actId="14100"/>
          <ac:picMkLst>
            <pc:docMk/>
            <pc:sldMk cId="4067882285" sldId="282"/>
            <ac:picMk id="6" creationId="{B77A3055-0A7F-4853-CD03-889267B4FB8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7F076-115A-377A-CE86-A218854D783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E43ABCA-6DC4-1A60-FC53-0A3542B479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68267FE-8C69-9BF2-5E68-8A0F4B7251C3}"/>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C0B5332A-3EEA-59E3-A44C-4A81336C2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6E561-3A20-0532-A0E7-A6B80E0ABA61}"/>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869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083E8-5F51-1FC0-C063-E1BB8263A8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117F4BB-D222-A5FE-9C36-CC22DA5CAD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6C3298-42CB-41A5-DAE3-EC2E13FD1202}"/>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339ABAE3-B56D-0BC3-6209-5EFCBED3C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3A2F51-9F85-968D-9FC7-13693D7FB4C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8358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50C2-293D-CB27-AFC0-2378A141223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DA01ED9-E01D-1867-843E-3BA25D2D64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3AAB474-6AF8-841C-2D01-F7076843AE83}"/>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016C0D95-A12D-5D9F-B4F6-AA0E277246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F2D40E-71A9-795B-88E7-AD20DB2F489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526505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8F44-0265-7F1A-5067-E7E30D6190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741201E-48D2-0B59-EC82-0696E41C6C2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857C62E-CAFD-A641-15C7-ED91574FFA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2651CC5-CCF8-7ABC-C761-ABBFF22E1D44}"/>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6" name="Footer Placeholder 5">
            <a:extLst>
              <a:ext uri="{FF2B5EF4-FFF2-40B4-BE49-F238E27FC236}">
                <a16:creationId xmlns:a16="http://schemas.microsoft.com/office/drawing/2014/main" id="{F7DC36ED-E362-6768-AD5B-C2A631A059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C7075E-1542-8005-AFDC-382642D5B14D}"/>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78308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4BDFA-DCDD-D3D0-4BA3-D562DA9E7F6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94D1F8B-A551-5F55-4B65-00FB5BAC43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35512DC-3858-FE5C-9E1B-74BFDF761CC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E5A1DF6-52BC-CA32-16E7-7372F945B1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F3BECD-76DA-847E-B8B2-DF7F6326192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12CDA4E-BEB8-A4F4-8930-EB18269CFB6A}"/>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8" name="Footer Placeholder 7">
            <a:extLst>
              <a:ext uri="{FF2B5EF4-FFF2-40B4-BE49-F238E27FC236}">
                <a16:creationId xmlns:a16="http://schemas.microsoft.com/office/drawing/2014/main" id="{9DA51EA4-4EB1-B051-1652-8981268195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A20435-881F-F27B-1178-D0F5914540D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065621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1357D-A812-6DFC-D2FB-EA713B2AB0A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3B14992-40C1-2048-B2BB-7A6CCC80A359}"/>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4" name="Footer Placeholder 3">
            <a:extLst>
              <a:ext uri="{FF2B5EF4-FFF2-40B4-BE49-F238E27FC236}">
                <a16:creationId xmlns:a16="http://schemas.microsoft.com/office/drawing/2014/main" id="{882685FB-829A-A2A6-4315-F36A09F0CB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62DC62-D183-2A52-4FDB-0628F405041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09110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648770-182B-526E-9E65-563EF90101C3}"/>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3" name="Footer Placeholder 2">
            <a:extLst>
              <a:ext uri="{FF2B5EF4-FFF2-40B4-BE49-F238E27FC236}">
                <a16:creationId xmlns:a16="http://schemas.microsoft.com/office/drawing/2014/main" id="{09418524-96EC-C83D-57D1-8847199A75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8B08EB-ADBF-0C02-4B57-78F4FB26400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14409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D0BDD-6E10-2D70-090B-49A00BDEFC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C05CB05-FD61-1AE7-CFD5-A64F5A1496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EBB19CD-8337-AF28-1B5D-BAF6BEB6A8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DC1F3D7-E00C-7E9D-5ECF-CD1E469F893D}"/>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6" name="Footer Placeholder 5">
            <a:extLst>
              <a:ext uri="{FF2B5EF4-FFF2-40B4-BE49-F238E27FC236}">
                <a16:creationId xmlns:a16="http://schemas.microsoft.com/office/drawing/2014/main" id="{8628C57A-C983-0185-7557-841C7096E9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C5A86-2228-8F52-27EC-1F04EF35F20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4175444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FE4AB-3288-088C-0B2D-A6F1FFBD32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DFB1CDC-1604-D8AD-3883-F237986662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3A4C27-E074-F590-B02D-877FE668BB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F9C9132-A045-4DC9-04FE-A07D70FFC673}"/>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6" name="Footer Placeholder 5">
            <a:extLst>
              <a:ext uri="{FF2B5EF4-FFF2-40B4-BE49-F238E27FC236}">
                <a16:creationId xmlns:a16="http://schemas.microsoft.com/office/drawing/2014/main" id="{E0196DE1-FA57-03FB-4E6D-3FB373227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BC1165-4DCA-BC10-E95D-099E2FF6E245}"/>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831255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439CD-2D11-29C2-EF17-280BD41B21F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2646B23-DFE5-B0BD-9BF1-956C2B70DD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CC20E62-A464-9FE9-3094-641C924D6869}"/>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591D3184-EE95-3154-62A2-D511369CC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1CE0F6-5D81-D480-12ED-07C8591F39F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81305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0ABFFE-20E3-3CE7-7296-31CDC394CAE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4778E37-382B-A1C5-BC2D-6B1922C0065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CE3BCD9-9AA5-F12B-1F4D-DEF741480049}"/>
              </a:ext>
            </a:extLst>
          </p:cNvPr>
          <p:cNvSpPr>
            <a:spLocks noGrp="1"/>
          </p:cNvSpPr>
          <p:nvPr>
            <p:ph type="dt" sz="half" idx="10"/>
          </p:nvPr>
        </p:nvSpPr>
        <p:spPr/>
        <p:txBody>
          <a:body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5327B638-65C4-3F22-52FD-E0E211CF5A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C0EB09-EA0A-1FA6-6CE0-78840EDFDB6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46123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9A26B0-3BC5-6BDA-5FBE-642EFDEB78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D5662CD-AD0B-9802-722A-0A5B4CDB97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A6C9D15-5823-1FFD-229B-5F572F8F5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644C6-1457-4648-BD89-A6F18C1E73A0}" type="datetimeFigureOut">
              <a:rPr lang="en-GB" smtClean="0"/>
              <a:t>16/09/2024</a:t>
            </a:fld>
            <a:endParaRPr lang="en-GB"/>
          </a:p>
        </p:txBody>
      </p:sp>
      <p:sp>
        <p:nvSpPr>
          <p:cNvPr id="5" name="Footer Placeholder 4">
            <a:extLst>
              <a:ext uri="{FF2B5EF4-FFF2-40B4-BE49-F238E27FC236}">
                <a16:creationId xmlns:a16="http://schemas.microsoft.com/office/drawing/2014/main" id="{047DFF46-2B57-853B-8518-75C7A67684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6E34-2CF0-CDF6-69F0-179AAC878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B029E9-C21C-4204-918E-1FE574A31EF7}" type="slidenum">
              <a:rPr lang="en-GB" smtClean="0"/>
              <a:t>‹#›</a:t>
            </a:fld>
            <a:endParaRPr lang="en-GB"/>
          </a:p>
        </p:txBody>
      </p:sp>
    </p:spTree>
    <p:extLst>
      <p:ext uri="{BB962C8B-B14F-4D97-AF65-F5344CB8AC3E}">
        <p14:creationId xmlns:p14="http://schemas.microsoft.com/office/powerpoint/2010/main" val="3178120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www.holleyparkacademy.co.uk/"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info.holleypark@nllt.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1323439"/>
          </a:xfrm>
          <a:prstGeom prst="rect">
            <a:avLst/>
          </a:prstGeom>
          <a:noFill/>
        </p:spPr>
        <p:txBody>
          <a:bodyPr wrap="square" rtlCol="0">
            <a:spAutoFit/>
          </a:bodyPr>
          <a:lstStyle/>
          <a:p>
            <a:pPr algn="ctr"/>
            <a:r>
              <a:rPr lang="en-GB" sz="8000" b="1" dirty="0">
                <a:latin typeface="Segoe Print" panose="02000600000000000000" pitchFamily="2" charset="0"/>
              </a:rPr>
              <a:t>Welcome </a:t>
            </a:r>
          </a:p>
        </p:txBody>
      </p:sp>
      <p:pic>
        <p:nvPicPr>
          <p:cNvPr id="8" name="Picture 7" descr="A logo of a tree and swing&#10;&#10;Description automatically generated">
            <a:extLst>
              <a:ext uri="{FF2B5EF4-FFF2-40B4-BE49-F238E27FC236}">
                <a16:creationId xmlns:a16="http://schemas.microsoft.com/office/drawing/2014/main" id="{B823451B-72CB-C2D0-2E78-874F227DAC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19954" y="2108073"/>
            <a:ext cx="2352089" cy="2362821"/>
          </a:xfrm>
          <a:prstGeom prst="ellipse">
            <a:avLst/>
          </a:prstGeom>
          <a:noFill/>
          <a:ln>
            <a:noFill/>
          </a:ln>
        </p:spPr>
      </p:pic>
      <p:sp>
        <p:nvSpPr>
          <p:cNvPr id="5" name="TextBox 4">
            <a:extLst>
              <a:ext uri="{FF2B5EF4-FFF2-40B4-BE49-F238E27FC236}">
                <a16:creationId xmlns:a16="http://schemas.microsoft.com/office/drawing/2014/main" id="{A4C8AA45-923B-B9E4-9EEF-6473F1CD5F79}"/>
              </a:ext>
            </a:extLst>
          </p:cNvPr>
          <p:cNvSpPr txBox="1"/>
          <p:nvPr/>
        </p:nvSpPr>
        <p:spPr>
          <a:xfrm>
            <a:off x="0" y="5086416"/>
            <a:ext cx="11887200" cy="1569660"/>
          </a:xfrm>
          <a:prstGeom prst="rect">
            <a:avLst/>
          </a:prstGeom>
          <a:noFill/>
        </p:spPr>
        <p:txBody>
          <a:bodyPr wrap="square" rtlCol="0">
            <a:spAutoFit/>
          </a:bodyPr>
          <a:lstStyle/>
          <a:p>
            <a:pPr algn="ctr"/>
            <a:r>
              <a:rPr lang="en-GB" sz="4800" b="1" dirty="0">
                <a:solidFill>
                  <a:srgbClr val="FF0000"/>
                </a:solidFill>
                <a:latin typeface="Segoe Print" panose="02000600000000000000" pitchFamily="2" charset="0"/>
              </a:rPr>
              <a:t>Mrs Dann and Miss Crowther (Y3)</a:t>
            </a:r>
          </a:p>
          <a:p>
            <a:pPr algn="ctr"/>
            <a:r>
              <a:rPr lang="en-GB" sz="4800" b="1" dirty="0">
                <a:solidFill>
                  <a:srgbClr val="FF0000"/>
                </a:solidFill>
                <a:latin typeface="Segoe Print" panose="02000600000000000000" pitchFamily="2" charset="0"/>
              </a:rPr>
              <a:t>Miss Welsh and Mr Elliott (Y4) </a:t>
            </a:r>
          </a:p>
        </p:txBody>
      </p:sp>
    </p:spTree>
    <p:extLst>
      <p:ext uri="{BB962C8B-B14F-4D97-AF65-F5344CB8AC3E}">
        <p14:creationId xmlns:p14="http://schemas.microsoft.com/office/powerpoint/2010/main" val="3972668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A16916C-03C4-82F5-09AA-8730BE7CEBB6}"/>
              </a:ext>
            </a:extLst>
          </p:cNvPr>
          <p:cNvPicPr>
            <a:picLocks noChangeAspect="1"/>
          </p:cNvPicPr>
          <p:nvPr/>
        </p:nvPicPr>
        <p:blipFill>
          <a:blip r:embed="rId3"/>
          <a:stretch>
            <a:fillRect/>
          </a:stretch>
        </p:blipFill>
        <p:spPr>
          <a:xfrm>
            <a:off x="7183881" y="494879"/>
            <a:ext cx="4363059" cy="6030167"/>
          </a:xfrm>
          <a:prstGeom prst="rect">
            <a:avLst/>
          </a:prstGeom>
        </p:spPr>
      </p:pic>
      <p:pic>
        <p:nvPicPr>
          <p:cNvPr id="11" name="Picture 10">
            <a:extLst>
              <a:ext uri="{FF2B5EF4-FFF2-40B4-BE49-F238E27FC236}">
                <a16:creationId xmlns:a16="http://schemas.microsoft.com/office/drawing/2014/main" id="{C3937B50-5DDE-3562-1279-B51AC9E187F9}"/>
              </a:ext>
            </a:extLst>
          </p:cNvPr>
          <p:cNvPicPr>
            <a:picLocks noChangeAspect="1"/>
          </p:cNvPicPr>
          <p:nvPr/>
        </p:nvPicPr>
        <p:blipFill>
          <a:blip r:embed="rId4"/>
          <a:stretch>
            <a:fillRect/>
          </a:stretch>
        </p:blipFill>
        <p:spPr>
          <a:xfrm>
            <a:off x="1191894" y="482933"/>
            <a:ext cx="4202143" cy="5892134"/>
          </a:xfrm>
          <a:prstGeom prst="rect">
            <a:avLst/>
          </a:prstGeom>
        </p:spPr>
      </p:pic>
    </p:spTree>
    <p:extLst>
      <p:ext uri="{BB962C8B-B14F-4D97-AF65-F5344CB8AC3E}">
        <p14:creationId xmlns:p14="http://schemas.microsoft.com/office/powerpoint/2010/main" val="335388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Our school Day</a:t>
            </a:r>
          </a:p>
        </p:txBody>
      </p:sp>
      <p:sp>
        <p:nvSpPr>
          <p:cNvPr id="8" name="TextBox 7">
            <a:extLst>
              <a:ext uri="{FF2B5EF4-FFF2-40B4-BE49-F238E27FC236}">
                <a16:creationId xmlns:a16="http://schemas.microsoft.com/office/drawing/2014/main" id="{81C6FE12-B525-4EA0-A1D1-A4321DD4A84F}"/>
              </a:ext>
            </a:extLst>
          </p:cNvPr>
          <p:cNvSpPr txBox="1"/>
          <p:nvPr/>
        </p:nvSpPr>
        <p:spPr>
          <a:xfrm>
            <a:off x="1343608" y="5735637"/>
            <a:ext cx="9619861" cy="646331"/>
          </a:xfrm>
          <a:prstGeom prst="rect">
            <a:avLst/>
          </a:prstGeom>
          <a:noFill/>
        </p:spPr>
        <p:txBody>
          <a:bodyPr wrap="square" rtlCol="0">
            <a:spAutoFit/>
          </a:bodyPr>
          <a:lstStyle/>
          <a:p>
            <a:pPr algn="ctr"/>
            <a:r>
              <a:rPr lang="en-GB" b="1" dirty="0"/>
              <a:t>Please be aware that Breakfast Club, Afterschool Club and Wrap-around Care must be booked in advance via the School Comms App.</a:t>
            </a:r>
          </a:p>
        </p:txBody>
      </p:sp>
      <p:graphicFrame>
        <p:nvGraphicFramePr>
          <p:cNvPr id="5" name="Table 4">
            <a:extLst>
              <a:ext uri="{FF2B5EF4-FFF2-40B4-BE49-F238E27FC236}">
                <a16:creationId xmlns:a16="http://schemas.microsoft.com/office/drawing/2014/main" id="{4087813C-F15B-0B66-0009-E20816EEE3BA}"/>
              </a:ext>
            </a:extLst>
          </p:cNvPr>
          <p:cNvGraphicFramePr>
            <a:graphicFrameLocks noGrp="1"/>
          </p:cNvGraphicFramePr>
          <p:nvPr>
            <p:extLst>
              <p:ext uri="{D42A27DB-BD31-4B8C-83A1-F6EECF244321}">
                <p14:modId xmlns:p14="http://schemas.microsoft.com/office/powerpoint/2010/main" val="671219747"/>
              </p:ext>
            </p:extLst>
          </p:nvPr>
        </p:nvGraphicFramePr>
        <p:xfrm>
          <a:off x="2185435" y="1665923"/>
          <a:ext cx="7821128" cy="3688080"/>
        </p:xfrm>
        <a:graphic>
          <a:graphicData uri="http://schemas.openxmlformats.org/drawingml/2006/table">
            <a:tbl>
              <a:tblPr firstRow="1" bandRow="1">
                <a:tableStyleId>{5C22544A-7EE6-4342-B048-85BDC9FD1C3A}</a:tableStyleId>
              </a:tblPr>
              <a:tblGrid>
                <a:gridCol w="3910564">
                  <a:extLst>
                    <a:ext uri="{9D8B030D-6E8A-4147-A177-3AD203B41FA5}">
                      <a16:colId xmlns:a16="http://schemas.microsoft.com/office/drawing/2014/main" val="3876149496"/>
                    </a:ext>
                  </a:extLst>
                </a:gridCol>
                <a:gridCol w="3910564">
                  <a:extLst>
                    <a:ext uri="{9D8B030D-6E8A-4147-A177-3AD203B41FA5}">
                      <a16:colId xmlns:a16="http://schemas.microsoft.com/office/drawing/2014/main" val="1990166869"/>
                    </a:ext>
                  </a:extLst>
                </a:gridCol>
              </a:tblGrid>
              <a:tr h="370840">
                <a:tc>
                  <a:txBody>
                    <a:bodyPr/>
                    <a:lstStyle/>
                    <a:p>
                      <a:r>
                        <a:rPr lang="en-GB" b="0" dirty="0">
                          <a:solidFill>
                            <a:schemeClr val="tx1"/>
                          </a:solidFill>
                        </a:rPr>
                        <a:t>8 – 8.30am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b="0" dirty="0">
                          <a:solidFill>
                            <a:schemeClr val="tx1"/>
                          </a:solidFill>
                        </a:rPr>
                        <a:t>Breakfast Club (via main entrance)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45601017"/>
                  </a:ext>
                </a:extLst>
              </a:tr>
              <a:tr h="370840">
                <a:tc>
                  <a:txBody>
                    <a:bodyPr/>
                    <a:lstStyle/>
                    <a:p>
                      <a:r>
                        <a:rPr lang="en-GB" dirty="0"/>
                        <a:t>8.30 – 8.45am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School Gates open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32522018"/>
                  </a:ext>
                </a:extLst>
              </a:tr>
              <a:tr h="370840">
                <a:tc>
                  <a:txBody>
                    <a:bodyPr/>
                    <a:lstStyle/>
                    <a:p>
                      <a:r>
                        <a:rPr lang="en-GB" dirty="0"/>
                        <a:t>8.50am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registration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0623135"/>
                  </a:ext>
                </a:extLst>
              </a:tr>
              <a:tr h="370840">
                <a:tc>
                  <a:txBody>
                    <a:bodyPr/>
                    <a:lstStyle/>
                    <a:p>
                      <a:r>
                        <a:rPr lang="en-GB" dirty="0"/>
                        <a:t>10.30 – 10.45am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Break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8067526"/>
                  </a:ext>
                </a:extLst>
              </a:tr>
              <a:tr h="370840">
                <a:tc>
                  <a:txBody>
                    <a:bodyPr/>
                    <a:lstStyle/>
                    <a:p>
                      <a:r>
                        <a:rPr lang="en-GB" dirty="0"/>
                        <a:t>12 – 12.55pm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Lunch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423828"/>
                  </a:ext>
                </a:extLst>
              </a:tr>
              <a:tr h="370840">
                <a:tc>
                  <a:txBody>
                    <a:bodyPr/>
                    <a:lstStyle/>
                    <a:p>
                      <a:r>
                        <a:rPr lang="en-GB" dirty="0"/>
                        <a:t>3.15pm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Dismissal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12963573"/>
                  </a:ext>
                </a:extLst>
              </a:tr>
              <a:tr h="370840">
                <a:tc>
                  <a:txBody>
                    <a:bodyPr/>
                    <a:lstStyle/>
                    <a:p>
                      <a:r>
                        <a:rPr lang="en-GB" dirty="0"/>
                        <a:t>Mon – Thu</a:t>
                      </a:r>
                    </a:p>
                    <a:p>
                      <a:r>
                        <a:rPr lang="en-GB" dirty="0"/>
                        <a:t>3.15 – 4.30pm</a:t>
                      </a:r>
                    </a:p>
                    <a:p>
                      <a:r>
                        <a:rPr lang="en-GB" dirty="0"/>
                        <a:t>4.30 – 5.30pm</a:t>
                      </a:r>
                    </a:p>
                    <a:p>
                      <a:r>
                        <a:rPr lang="en-GB" dirty="0"/>
                        <a:t>Friday</a:t>
                      </a:r>
                    </a:p>
                    <a:p>
                      <a:r>
                        <a:rPr lang="en-GB" dirty="0"/>
                        <a:t>3.15 – 4.15pm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r>
                        <a:rPr lang="en-GB" dirty="0"/>
                        <a:t>Afterschool Club</a:t>
                      </a:r>
                    </a:p>
                    <a:p>
                      <a:r>
                        <a:rPr lang="en-GB" dirty="0"/>
                        <a:t>Wrap-around Care</a:t>
                      </a:r>
                    </a:p>
                    <a:p>
                      <a:endParaRPr lang="en-GB" dirty="0"/>
                    </a:p>
                    <a:p>
                      <a:r>
                        <a:rPr lang="en-GB" dirty="0"/>
                        <a:t>Afterschool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8674099"/>
                  </a:ext>
                </a:extLst>
              </a:tr>
            </a:tbl>
          </a:graphicData>
        </a:graphic>
      </p:graphicFrame>
      <p:pic>
        <p:nvPicPr>
          <p:cNvPr id="9" name="Picture 8" descr="A logo of a tree and swing&#10;&#10;Description automatically generated">
            <a:extLst>
              <a:ext uri="{FF2B5EF4-FFF2-40B4-BE49-F238E27FC236}">
                <a16:creationId xmlns:a16="http://schemas.microsoft.com/office/drawing/2014/main" id="{6A650BDF-FCEC-ADCF-E29F-3014E10C2F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818743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766825" y="63031"/>
            <a:ext cx="10019763" cy="830997"/>
          </a:xfrm>
          <a:prstGeom prst="rect">
            <a:avLst/>
          </a:prstGeom>
          <a:noFill/>
        </p:spPr>
        <p:txBody>
          <a:bodyPr wrap="square" rtlCol="0">
            <a:spAutoFit/>
          </a:bodyPr>
          <a:lstStyle/>
          <a:p>
            <a:pPr algn="ctr"/>
            <a:r>
              <a:rPr lang="en-GB" sz="4800" b="1" dirty="0">
                <a:latin typeface="Segoe Print" panose="02000600000000000000" pitchFamily="2" charset="0"/>
              </a:rPr>
              <a:t>Attendance</a:t>
            </a:r>
          </a:p>
        </p:txBody>
      </p:sp>
      <p:pic>
        <p:nvPicPr>
          <p:cNvPr id="8" name="Picture 7">
            <a:extLst>
              <a:ext uri="{FF2B5EF4-FFF2-40B4-BE49-F238E27FC236}">
                <a16:creationId xmlns:a16="http://schemas.microsoft.com/office/drawing/2014/main" id="{9747358E-B091-05B5-7DC1-8BE5E8D23FF5}"/>
              </a:ext>
            </a:extLst>
          </p:cNvPr>
          <p:cNvPicPr>
            <a:picLocks noChangeAspect="1"/>
          </p:cNvPicPr>
          <p:nvPr/>
        </p:nvPicPr>
        <p:blipFill>
          <a:blip r:embed="rId3"/>
          <a:stretch>
            <a:fillRect/>
          </a:stretch>
        </p:blipFill>
        <p:spPr>
          <a:xfrm>
            <a:off x="6486113" y="84310"/>
            <a:ext cx="5181614" cy="6689379"/>
          </a:xfrm>
          <a:prstGeom prst="rect">
            <a:avLst/>
          </a:prstGeom>
        </p:spPr>
      </p:pic>
      <p:sp>
        <p:nvSpPr>
          <p:cNvPr id="9" name="TextBox 8">
            <a:extLst>
              <a:ext uri="{FF2B5EF4-FFF2-40B4-BE49-F238E27FC236}">
                <a16:creationId xmlns:a16="http://schemas.microsoft.com/office/drawing/2014/main" id="{F7DFB093-54EA-D964-319E-26EA650E9B8E}"/>
              </a:ext>
            </a:extLst>
          </p:cNvPr>
          <p:cNvSpPr txBox="1"/>
          <p:nvPr/>
        </p:nvSpPr>
        <p:spPr>
          <a:xfrm>
            <a:off x="293239" y="915503"/>
            <a:ext cx="5996459" cy="5632311"/>
          </a:xfrm>
          <a:prstGeom prst="rect">
            <a:avLst/>
          </a:prstGeom>
          <a:noFill/>
        </p:spPr>
        <p:txBody>
          <a:bodyPr wrap="square" rtlCol="0">
            <a:spAutoFit/>
          </a:bodyPr>
          <a:lstStyle/>
          <a:p>
            <a:pPr algn="ctr"/>
            <a:r>
              <a:rPr lang="en-GB" dirty="0"/>
              <a:t>At Holley Park Academy, we strongly believe that every school day counts, and therefore it is of the upmost importance that children attend school regularly to help support their academic, social and personal growth.</a:t>
            </a:r>
          </a:p>
          <a:p>
            <a:pPr algn="ctr"/>
            <a:endParaRPr lang="en-GB" dirty="0"/>
          </a:p>
          <a:p>
            <a:pPr algn="ctr"/>
            <a:r>
              <a:rPr lang="en-GB" dirty="0"/>
              <a:t>We are here to support families however we can to achieve the best possible attendance for every child. As part of this support structure, you will be regularly updated on your child’s attendance as part of half termly letters and parent evening sessions. </a:t>
            </a:r>
          </a:p>
          <a:p>
            <a:pPr algn="ctr"/>
            <a:endParaRPr lang="en-GB" dirty="0"/>
          </a:p>
          <a:p>
            <a:pPr algn="ctr"/>
            <a:r>
              <a:rPr lang="en-GB" dirty="0"/>
              <a:t>In line with our attendance policy, Mr Garrett, our Attendance Champion, may also contact you on an individual basis if children have reached specific stages of absence (5 days, 10 days, 15 days and 19 days+)</a:t>
            </a:r>
          </a:p>
          <a:p>
            <a:pPr algn="ctr"/>
            <a:endParaRPr lang="en-GB" dirty="0"/>
          </a:p>
          <a:p>
            <a:pPr algn="ctr"/>
            <a:r>
              <a:rPr lang="en-GB" dirty="0"/>
              <a:t>Our full attendance policy can be viewed on our school website.   </a:t>
            </a:r>
          </a:p>
          <a:p>
            <a:pPr algn="ctr"/>
            <a:endParaRPr lang="en-GB" dirty="0">
              <a:latin typeface="Segoe Print" panose="02000600000000000000" pitchFamily="2" charset="0"/>
            </a:endParaRPr>
          </a:p>
          <a:p>
            <a:pPr algn="ctr"/>
            <a:r>
              <a:rPr lang="en-GB" dirty="0">
                <a:latin typeface="Segoe Print" panose="02000600000000000000" pitchFamily="2" charset="0"/>
              </a:rPr>
              <a:t> </a:t>
            </a:r>
          </a:p>
        </p:txBody>
      </p:sp>
    </p:spTree>
    <p:extLst>
      <p:ext uri="{BB962C8B-B14F-4D97-AF65-F5344CB8AC3E}">
        <p14:creationId xmlns:p14="http://schemas.microsoft.com/office/powerpoint/2010/main" val="519752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937183" y="258921"/>
            <a:ext cx="10019763" cy="830997"/>
          </a:xfrm>
          <a:prstGeom prst="rect">
            <a:avLst/>
          </a:prstGeom>
          <a:noFill/>
        </p:spPr>
        <p:txBody>
          <a:bodyPr wrap="square" rtlCol="0">
            <a:spAutoFit/>
          </a:bodyPr>
          <a:lstStyle/>
          <a:p>
            <a:pPr algn="ctr"/>
            <a:r>
              <a:rPr lang="en-GB" sz="4800" b="1" dirty="0">
                <a:latin typeface="Segoe Print" panose="02000600000000000000" pitchFamily="2" charset="0"/>
              </a:rPr>
              <a:t>Reading </a:t>
            </a:r>
          </a:p>
        </p:txBody>
      </p:sp>
      <p:sp>
        <p:nvSpPr>
          <p:cNvPr id="5" name="TextBox 4">
            <a:extLst>
              <a:ext uri="{FF2B5EF4-FFF2-40B4-BE49-F238E27FC236}">
                <a16:creationId xmlns:a16="http://schemas.microsoft.com/office/drawing/2014/main" id="{A4C8AA45-923B-B9E4-9EEF-6473F1CD5F79}"/>
              </a:ext>
            </a:extLst>
          </p:cNvPr>
          <p:cNvSpPr txBox="1"/>
          <p:nvPr/>
        </p:nvSpPr>
        <p:spPr>
          <a:xfrm>
            <a:off x="788251" y="1122364"/>
            <a:ext cx="10317629" cy="5262979"/>
          </a:xfrm>
          <a:prstGeom prst="rect">
            <a:avLst/>
          </a:prstGeom>
          <a:noFill/>
        </p:spPr>
        <p:txBody>
          <a:bodyPr wrap="square" rtlCol="0">
            <a:spAutoFit/>
          </a:bodyPr>
          <a:lstStyle/>
          <a:p>
            <a:pPr marL="685800" indent="-685800">
              <a:buFont typeface="Arial" panose="020B0604020202020204" pitchFamily="34" charset="0"/>
              <a:buChar char="•"/>
            </a:pPr>
            <a:r>
              <a:rPr lang="en-GB" sz="2400" b="1" dirty="0">
                <a:solidFill>
                  <a:srgbClr val="FF0000"/>
                </a:solidFill>
              </a:rPr>
              <a:t>Children currently doing Star Reader quiz to determine individual reading levels.</a:t>
            </a:r>
          </a:p>
          <a:p>
            <a:pPr marL="685800" indent="-685800">
              <a:buFont typeface="Arial" panose="020B0604020202020204" pitchFamily="34" charset="0"/>
              <a:buChar char="•"/>
            </a:pPr>
            <a:r>
              <a:rPr lang="en-GB" sz="2400" b="1" dirty="0">
                <a:solidFill>
                  <a:srgbClr val="FF0000"/>
                </a:solidFill>
              </a:rPr>
              <a:t>Once they choose a reading book of their level, children are to read these at home. </a:t>
            </a:r>
          </a:p>
          <a:p>
            <a:pPr marL="685800" indent="-685800">
              <a:buFont typeface="Arial" panose="020B0604020202020204" pitchFamily="34" charset="0"/>
              <a:buChar char="•"/>
            </a:pPr>
            <a:r>
              <a:rPr lang="en-GB" sz="2400" b="1" dirty="0">
                <a:solidFill>
                  <a:srgbClr val="FF0000"/>
                </a:solidFill>
              </a:rPr>
              <a:t>Once they have finished reading their book, they will take a quiz to assess their comprehension.</a:t>
            </a:r>
          </a:p>
          <a:p>
            <a:pPr marL="685800" indent="-685800">
              <a:buFont typeface="Arial" panose="020B0604020202020204" pitchFamily="34" charset="0"/>
              <a:buChar char="•"/>
            </a:pPr>
            <a:r>
              <a:rPr lang="en-GB" sz="2400" b="1" dirty="0">
                <a:solidFill>
                  <a:srgbClr val="FF0000"/>
                </a:solidFill>
              </a:rPr>
              <a:t>If they get 100% they move onto the next level.</a:t>
            </a:r>
          </a:p>
          <a:p>
            <a:pPr marL="685800" indent="-685800">
              <a:buFont typeface="Arial" panose="020B0604020202020204" pitchFamily="34" charset="0"/>
              <a:buChar char="•"/>
            </a:pPr>
            <a:r>
              <a:rPr lang="en-GB" sz="2400" b="1" dirty="0">
                <a:solidFill>
                  <a:srgbClr val="FF0000"/>
                </a:solidFill>
              </a:rPr>
              <a:t>If they get 80% or more, 3 times in a row, they also move up a level.</a:t>
            </a:r>
          </a:p>
          <a:p>
            <a:pPr marL="685800" indent="-685800">
              <a:buFont typeface="Arial" panose="020B0604020202020204" pitchFamily="34" charset="0"/>
              <a:buChar char="•"/>
            </a:pPr>
            <a:r>
              <a:rPr lang="en-GB" sz="2400" b="1" dirty="0">
                <a:solidFill>
                  <a:srgbClr val="FF0000"/>
                </a:solidFill>
              </a:rPr>
              <a:t>In school, children read from their class reading book and take part in daily reading activities.</a:t>
            </a:r>
          </a:p>
          <a:p>
            <a:pPr marL="685800" indent="-685800">
              <a:buFont typeface="Arial" panose="020B0604020202020204" pitchFamily="34" charset="0"/>
              <a:buChar char="•"/>
            </a:pPr>
            <a:r>
              <a:rPr lang="en-GB" sz="2400" b="1" dirty="0">
                <a:solidFill>
                  <a:srgbClr val="FF0000"/>
                </a:solidFill>
              </a:rPr>
              <a:t>They will also complete a whole class reading comprehension lesson to teach the skills of reading comprehension ( retrieval, inference, prediction, vocabulary)- this is linked to lots of different text types (fiction/ non fiction)</a:t>
            </a:r>
          </a:p>
        </p:txBody>
      </p:sp>
      <p:pic>
        <p:nvPicPr>
          <p:cNvPr id="6" name="Picture 5" descr="A logo of a tree and swing&#10;&#10;Description automatically generated">
            <a:extLst>
              <a:ext uri="{FF2B5EF4-FFF2-40B4-BE49-F238E27FC236}">
                <a16:creationId xmlns:a16="http://schemas.microsoft.com/office/drawing/2014/main" id="{95B00E64-1FE0-3DCF-DC78-B27D50473D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5"/>
            <a:ext cx="981131" cy="985608"/>
          </a:xfrm>
          <a:prstGeom prst="ellipse">
            <a:avLst/>
          </a:prstGeom>
          <a:noFill/>
          <a:ln>
            <a:noFill/>
          </a:ln>
        </p:spPr>
      </p:pic>
    </p:spTree>
    <p:extLst>
      <p:ext uri="{BB962C8B-B14F-4D97-AF65-F5344CB8AC3E}">
        <p14:creationId xmlns:p14="http://schemas.microsoft.com/office/powerpoint/2010/main" val="226569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425715" y="291365"/>
            <a:ext cx="10019763" cy="830997"/>
          </a:xfrm>
          <a:prstGeom prst="rect">
            <a:avLst/>
          </a:prstGeom>
          <a:noFill/>
        </p:spPr>
        <p:txBody>
          <a:bodyPr wrap="square" rtlCol="0">
            <a:spAutoFit/>
          </a:bodyPr>
          <a:lstStyle/>
          <a:p>
            <a:pPr algn="ctr"/>
            <a:r>
              <a:rPr lang="en-GB" sz="4800" b="1" dirty="0">
                <a:latin typeface="Segoe Print" panose="02000600000000000000" pitchFamily="2" charset="0"/>
              </a:rPr>
              <a:t>	Maths </a:t>
            </a:r>
          </a:p>
        </p:txBody>
      </p:sp>
      <p:sp>
        <p:nvSpPr>
          <p:cNvPr id="5" name="TextBox 4">
            <a:extLst>
              <a:ext uri="{FF2B5EF4-FFF2-40B4-BE49-F238E27FC236}">
                <a16:creationId xmlns:a16="http://schemas.microsoft.com/office/drawing/2014/main" id="{A4C8AA45-923B-B9E4-9EEF-6473F1CD5F79}"/>
              </a:ext>
            </a:extLst>
          </p:cNvPr>
          <p:cNvSpPr txBox="1"/>
          <p:nvPr/>
        </p:nvSpPr>
        <p:spPr>
          <a:xfrm>
            <a:off x="448575" y="1122364"/>
            <a:ext cx="10657306" cy="5262979"/>
          </a:xfrm>
          <a:prstGeom prst="rect">
            <a:avLst/>
          </a:prstGeom>
          <a:noFill/>
        </p:spPr>
        <p:txBody>
          <a:bodyPr wrap="square" rtlCol="0">
            <a:spAutoFit/>
          </a:bodyPr>
          <a:lstStyle/>
          <a:p>
            <a:pPr marL="685800" indent="-685800">
              <a:buFont typeface="Arial" panose="020B0604020202020204" pitchFamily="34" charset="0"/>
              <a:buChar char="•"/>
            </a:pPr>
            <a:r>
              <a:rPr lang="en-GB" sz="2800" b="1" dirty="0">
                <a:solidFill>
                  <a:srgbClr val="FF0000"/>
                </a:solidFill>
              </a:rPr>
              <a:t>Children will continue to follow Maths No Problem scheme which is a mastery approach to mathematics. </a:t>
            </a:r>
          </a:p>
          <a:p>
            <a:pPr marL="685800" indent="-685800">
              <a:buFont typeface="Arial" panose="020B0604020202020204" pitchFamily="34" charset="0"/>
              <a:buChar char="•"/>
            </a:pPr>
            <a:r>
              <a:rPr lang="en-GB" sz="2800" b="1" dirty="0">
                <a:solidFill>
                  <a:srgbClr val="FF0000"/>
                </a:solidFill>
              </a:rPr>
              <a:t>Children use a range of resources and methods to support their understanding of each mathematical concept.</a:t>
            </a:r>
          </a:p>
          <a:p>
            <a:pPr marL="685800" indent="-685800">
              <a:buFont typeface="Arial" panose="020B0604020202020204" pitchFamily="34" charset="0"/>
              <a:buChar char="•"/>
            </a:pPr>
            <a:r>
              <a:rPr lang="en-GB" sz="2800" b="1" dirty="0">
                <a:solidFill>
                  <a:srgbClr val="FF0000"/>
                </a:solidFill>
              </a:rPr>
              <a:t>Children work with a partner to share their thoughts and working out.</a:t>
            </a:r>
          </a:p>
          <a:p>
            <a:pPr marL="685800" indent="-685800">
              <a:buFont typeface="Arial" panose="020B0604020202020204" pitchFamily="34" charset="0"/>
              <a:buChar char="•"/>
            </a:pPr>
            <a:r>
              <a:rPr lang="en-GB" sz="2800" b="1" dirty="0">
                <a:solidFill>
                  <a:srgbClr val="FF0000"/>
                </a:solidFill>
              </a:rPr>
              <a:t>Children have a mix of journal work and textbook work.</a:t>
            </a:r>
          </a:p>
          <a:p>
            <a:pPr marL="685800" indent="-685800">
              <a:buFont typeface="Arial" panose="020B0604020202020204" pitchFamily="34" charset="0"/>
              <a:buChar char="•"/>
            </a:pPr>
            <a:r>
              <a:rPr lang="en-GB" sz="2800" b="1" dirty="0">
                <a:solidFill>
                  <a:srgbClr val="FF0000"/>
                </a:solidFill>
              </a:rPr>
              <a:t>Number  and addition and subtraction are the main focuses throughout the Autumn term.</a:t>
            </a:r>
          </a:p>
          <a:p>
            <a:pPr marL="685800" indent="-685800">
              <a:buFont typeface="Arial" panose="020B0604020202020204" pitchFamily="34" charset="0"/>
              <a:buChar char="•"/>
            </a:pPr>
            <a:r>
              <a:rPr lang="en-GB" sz="2800" b="1" dirty="0">
                <a:solidFill>
                  <a:srgbClr val="FF0000"/>
                </a:solidFill>
              </a:rPr>
              <a:t>Year 4 complete a times tables test in June in preparation for this the children will practise their times tables daily in their turbo </a:t>
            </a:r>
            <a:r>
              <a:rPr lang="en-GB" sz="2800" b="1">
                <a:solidFill>
                  <a:srgbClr val="FF0000"/>
                </a:solidFill>
              </a:rPr>
              <a:t>maths sessions.</a:t>
            </a:r>
            <a:endParaRPr lang="en-GB" sz="2800" b="1" dirty="0">
              <a:solidFill>
                <a:srgbClr val="FF0000"/>
              </a:solidFill>
            </a:endParaRPr>
          </a:p>
        </p:txBody>
      </p:sp>
      <p:pic>
        <p:nvPicPr>
          <p:cNvPr id="6" name="Picture 5" descr="A logo of a tree and swing&#10;&#10;Description automatically generated">
            <a:extLst>
              <a:ext uri="{FF2B5EF4-FFF2-40B4-BE49-F238E27FC236}">
                <a16:creationId xmlns:a16="http://schemas.microsoft.com/office/drawing/2014/main" id="{B77A3055-0A7F-4853-CD03-889267B4F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903865" cy="907989"/>
          </a:xfrm>
          <a:prstGeom prst="ellipse">
            <a:avLst/>
          </a:prstGeom>
          <a:noFill/>
          <a:ln>
            <a:noFill/>
          </a:ln>
        </p:spPr>
      </p:pic>
    </p:spTree>
    <p:extLst>
      <p:ext uri="{BB962C8B-B14F-4D97-AF65-F5344CB8AC3E}">
        <p14:creationId xmlns:p14="http://schemas.microsoft.com/office/powerpoint/2010/main" val="4067882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Uniform</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3785652"/>
          </a:xfrm>
          <a:prstGeom prst="rect">
            <a:avLst/>
          </a:prstGeom>
          <a:noFill/>
        </p:spPr>
        <p:txBody>
          <a:bodyPr wrap="square" rtlCol="0">
            <a:spAutoFit/>
          </a:bodyPr>
          <a:lstStyle/>
          <a:p>
            <a:pPr marL="685800" indent="-685800">
              <a:buFont typeface="Arial" panose="020B0604020202020204" pitchFamily="34" charset="0"/>
              <a:buChar char="•"/>
            </a:pPr>
            <a:r>
              <a:rPr lang="en-GB" sz="2400" b="1" dirty="0">
                <a:solidFill>
                  <a:srgbClr val="FF0000"/>
                </a:solidFill>
              </a:rPr>
              <a:t>Children are expected to be in full school uniform (royal blue jumper/ cardigan - does not have to be branded, white shirt, school tie, grey/ black trousers, skirt or shorts, summer dresses in the Summer term)</a:t>
            </a:r>
          </a:p>
          <a:p>
            <a:pPr marL="685800" indent="-685800">
              <a:buFont typeface="Arial" panose="020B0604020202020204" pitchFamily="34" charset="0"/>
              <a:buChar char="•"/>
            </a:pPr>
            <a:r>
              <a:rPr lang="en-GB" sz="2400" b="1" dirty="0">
                <a:solidFill>
                  <a:srgbClr val="FF0000"/>
                </a:solidFill>
              </a:rPr>
              <a:t>There is free pre-loved uniform at the school office for parents to access.</a:t>
            </a:r>
          </a:p>
          <a:p>
            <a:pPr marL="685800" indent="-685800">
              <a:buFont typeface="Arial" panose="020B0604020202020204" pitchFamily="34" charset="0"/>
              <a:buChar char="•"/>
            </a:pPr>
            <a:r>
              <a:rPr lang="en-GB" sz="2400" b="1" dirty="0">
                <a:solidFill>
                  <a:srgbClr val="FF0000"/>
                </a:solidFill>
              </a:rPr>
              <a:t>Children must not wear jewellery (this includes earrings) to school other than a watch (no watches with internet access or camera).</a:t>
            </a:r>
          </a:p>
          <a:p>
            <a:pPr marL="685800" indent="-685800">
              <a:buFont typeface="Arial" panose="020B0604020202020204" pitchFamily="34" charset="0"/>
              <a:buChar char="•"/>
            </a:pPr>
            <a:r>
              <a:rPr lang="en-GB" sz="2400" b="1" dirty="0">
                <a:solidFill>
                  <a:srgbClr val="FF0000"/>
                </a:solidFill>
              </a:rPr>
              <a:t>Please can all items of school uniform be labelled with child’s name.</a:t>
            </a:r>
          </a:p>
          <a:p>
            <a:pPr marL="685800" indent="-685800">
              <a:buFont typeface="Arial" panose="020B0604020202020204" pitchFamily="34" charset="0"/>
              <a:buChar char="•"/>
            </a:pPr>
            <a:r>
              <a:rPr lang="en-GB" sz="2400" b="1" dirty="0">
                <a:solidFill>
                  <a:srgbClr val="FF0000"/>
                </a:solidFill>
              </a:rPr>
              <a:t>Children should bring a coat to school everyday.</a:t>
            </a:r>
          </a:p>
          <a:p>
            <a:pPr marL="685800" indent="-685800">
              <a:buFont typeface="Arial" panose="020B0604020202020204" pitchFamily="34" charset="0"/>
              <a:buChar char="•"/>
            </a:pPr>
            <a:r>
              <a:rPr lang="en-GB" sz="2400" b="1" dirty="0">
                <a:solidFill>
                  <a:srgbClr val="FF0000"/>
                </a:solidFill>
              </a:rPr>
              <a:t>Children also need to bring a water bottle and a bag to school each day.</a:t>
            </a:r>
          </a:p>
        </p:txBody>
      </p:sp>
      <p:pic>
        <p:nvPicPr>
          <p:cNvPr id="6" name="Picture 5" descr="A logo of a tree and swing&#10;&#10;Description automatically generated">
            <a:extLst>
              <a:ext uri="{FF2B5EF4-FFF2-40B4-BE49-F238E27FC236}">
                <a16:creationId xmlns:a16="http://schemas.microsoft.com/office/drawing/2014/main" id="{8604C8B9-6202-E5A5-CC00-A9BB295D51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63175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PE</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4031873"/>
          </a:xfrm>
          <a:prstGeom prst="rect">
            <a:avLst/>
          </a:prstGeom>
          <a:noFill/>
        </p:spPr>
        <p:txBody>
          <a:bodyPr wrap="square" rtlCol="0">
            <a:spAutoFit/>
          </a:bodyPr>
          <a:lstStyle/>
          <a:p>
            <a:pPr marL="685800" indent="-685800">
              <a:buFont typeface="Arial" panose="020B0604020202020204" pitchFamily="34" charset="0"/>
              <a:buChar char="•"/>
            </a:pPr>
            <a:r>
              <a:rPr lang="en-GB" sz="3200" b="1" dirty="0">
                <a:solidFill>
                  <a:srgbClr val="FF0000"/>
                </a:solidFill>
              </a:rPr>
              <a:t>PE kits can be worn on a PE day, these are - plain black/ navy sweatshirt or hoody (no logo), team colour t-shirt (no football tops), navy blue or black shorts, leggings or jogging bottoms and appropriate PE shoes.</a:t>
            </a:r>
          </a:p>
          <a:p>
            <a:pPr marL="685800" indent="-685800">
              <a:buFont typeface="Arial" panose="020B0604020202020204" pitchFamily="34" charset="0"/>
              <a:buChar char="•"/>
            </a:pPr>
            <a:r>
              <a:rPr lang="en-GB" sz="3200" b="1" dirty="0">
                <a:solidFill>
                  <a:srgbClr val="FF0000"/>
                </a:solidFill>
              </a:rPr>
              <a:t>PE for Y3b is on a Monday</a:t>
            </a:r>
          </a:p>
          <a:p>
            <a:pPr marL="685800" indent="-685800">
              <a:buFont typeface="Arial" panose="020B0604020202020204" pitchFamily="34" charset="0"/>
              <a:buChar char="•"/>
            </a:pPr>
            <a:r>
              <a:rPr lang="en-GB" sz="3200" b="1" dirty="0">
                <a:solidFill>
                  <a:srgbClr val="FF0000"/>
                </a:solidFill>
              </a:rPr>
              <a:t>PE for Y3a is on a Wednesday</a:t>
            </a:r>
          </a:p>
          <a:p>
            <a:pPr marL="685800" indent="-685800">
              <a:buFont typeface="Arial" panose="020B0604020202020204" pitchFamily="34" charset="0"/>
              <a:buChar char="•"/>
            </a:pPr>
            <a:r>
              <a:rPr lang="en-GB" sz="3200" b="1" dirty="0">
                <a:solidFill>
                  <a:srgbClr val="FF0000"/>
                </a:solidFill>
              </a:rPr>
              <a:t>PE day for Year 4 is on a Monday </a:t>
            </a:r>
          </a:p>
        </p:txBody>
      </p:sp>
      <p:pic>
        <p:nvPicPr>
          <p:cNvPr id="6" name="Picture 5" descr="A logo of a tree and swing&#10;&#10;Description automatically generated">
            <a:extLst>
              <a:ext uri="{FF2B5EF4-FFF2-40B4-BE49-F238E27FC236}">
                <a16:creationId xmlns:a16="http://schemas.microsoft.com/office/drawing/2014/main" id="{8604C8B9-6202-E5A5-CC00-A9BB295D51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613827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Homework</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2043365"/>
            <a:ext cx="10019763" cy="3539430"/>
          </a:xfrm>
          <a:prstGeom prst="rect">
            <a:avLst/>
          </a:prstGeom>
          <a:noFill/>
        </p:spPr>
        <p:txBody>
          <a:bodyPr wrap="square" rtlCol="0">
            <a:spAutoFit/>
          </a:bodyPr>
          <a:lstStyle/>
          <a:p>
            <a:pPr marL="685800" indent="-685800">
              <a:buFont typeface="Arial" panose="020B0604020202020204" pitchFamily="34" charset="0"/>
              <a:buChar char="•"/>
            </a:pPr>
            <a:r>
              <a:rPr lang="en-GB" sz="3200" b="1" dirty="0">
                <a:solidFill>
                  <a:srgbClr val="FF0000"/>
                </a:solidFill>
              </a:rPr>
              <a:t>Children will get alternative maths and English homework each week to complete, this will be linked to their class work.</a:t>
            </a:r>
          </a:p>
          <a:p>
            <a:pPr marL="685800" indent="-685800">
              <a:buFont typeface="Arial" panose="020B0604020202020204" pitchFamily="34" charset="0"/>
              <a:buChar char="•"/>
            </a:pPr>
            <a:r>
              <a:rPr lang="en-GB" sz="3200" b="1" dirty="0">
                <a:solidFill>
                  <a:srgbClr val="FF0000"/>
                </a:solidFill>
              </a:rPr>
              <a:t>Homework will go home at the end of the week and should be returned by the following Wednesday.</a:t>
            </a:r>
          </a:p>
          <a:p>
            <a:pPr marL="685800" indent="-685800">
              <a:buFont typeface="Arial" panose="020B0604020202020204" pitchFamily="34" charset="0"/>
              <a:buChar char="•"/>
            </a:pPr>
            <a:r>
              <a:rPr lang="en-GB" sz="3200" b="1" dirty="0">
                <a:solidFill>
                  <a:srgbClr val="FF0000"/>
                </a:solidFill>
              </a:rPr>
              <a:t>Children will also receive spellings to learn for a spelling test on a Friday. </a:t>
            </a:r>
          </a:p>
        </p:txBody>
      </p:sp>
      <p:pic>
        <p:nvPicPr>
          <p:cNvPr id="6" name="Picture 5" descr="A logo of a tree and swing&#10;&#10;Description automatically generated">
            <a:extLst>
              <a:ext uri="{FF2B5EF4-FFF2-40B4-BE49-F238E27FC236}">
                <a16:creationId xmlns:a16="http://schemas.microsoft.com/office/drawing/2014/main" id="{17AD6DC4-D029-D7DB-8ED6-4B981495CB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990019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254069" y="307667"/>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 – school Partnerships</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769441"/>
          </a:xfrm>
          <a:prstGeom prst="rect">
            <a:avLst/>
          </a:prstGeom>
          <a:noFill/>
        </p:spPr>
        <p:txBody>
          <a:bodyPr wrap="square" rtlCol="0">
            <a:spAutoFit/>
          </a:bodyPr>
          <a:lstStyle/>
          <a:p>
            <a:pPr algn="ctr"/>
            <a:endParaRPr lang="en-GB" sz="4400" b="1" dirty="0">
              <a:solidFill>
                <a:srgbClr val="FF0000"/>
              </a:solidFill>
              <a:latin typeface="Segoe Print" panose="02000600000000000000" pitchFamily="2" charset="0"/>
            </a:endParaRPr>
          </a:p>
        </p:txBody>
      </p:sp>
      <p:sp>
        <p:nvSpPr>
          <p:cNvPr id="6" name="TextBox 5">
            <a:extLst>
              <a:ext uri="{FF2B5EF4-FFF2-40B4-BE49-F238E27FC236}">
                <a16:creationId xmlns:a16="http://schemas.microsoft.com/office/drawing/2014/main" id="{4F461EE9-1BED-AD1C-FBB4-3AF01C8241F5}"/>
              </a:ext>
            </a:extLst>
          </p:cNvPr>
          <p:cNvSpPr txBox="1"/>
          <p:nvPr/>
        </p:nvSpPr>
        <p:spPr>
          <a:xfrm>
            <a:off x="302570" y="1195021"/>
            <a:ext cx="11426010" cy="5355312"/>
          </a:xfrm>
          <a:prstGeom prst="rect">
            <a:avLst/>
          </a:prstGeom>
          <a:noFill/>
        </p:spPr>
        <p:txBody>
          <a:bodyPr wrap="square" rtlCol="0">
            <a:spAutoFit/>
          </a:bodyPr>
          <a:lstStyle/>
          <a:p>
            <a:pPr algn="ctr"/>
            <a:r>
              <a:rPr lang="en-GB" dirty="0"/>
              <a:t>At Holley Park Academy, we know that a strong, positive partnership between home and school is vital for children to flourish. We have worked extremely hard last academic year to develop home-school partnerships and strengthen  the way we communicate with our families. </a:t>
            </a:r>
          </a:p>
          <a:p>
            <a:pPr algn="ctr"/>
            <a:endParaRPr lang="en-GB" dirty="0"/>
          </a:p>
          <a:p>
            <a:pPr algn="ctr"/>
            <a:r>
              <a:rPr lang="en-GB" dirty="0"/>
              <a:t>We aim to keep parents and carers fully up-to-date of what is happening in school via several channels of communication:</a:t>
            </a:r>
          </a:p>
          <a:p>
            <a:pPr algn="ctr"/>
            <a:endParaRPr lang="en-GB" dirty="0"/>
          </a:p>
          <a:p>
            <a:pPr algn="ctr"/>
            <a:r>
              <a:rPr lang="en-GB" b="1" dirty="0"/>
              <a:t>Class Dojo </a:t>
            </a:r>
          </a:p>
          <a:p>
            <a:pPr algn="ctr"/>
            <a:r>
              <a:rPr lang="en-GB" b="1" dirty="0"/>
              <a:t>School Comms (text) system</a:t>
            </a:r>
          </a:p>
          <a:p>
            <a:pPr algn="ctr"/>
            <a:r>
              <a:rPr lang="en-GB" b="1" dirty="0"/>
              <a:t>Email </a:t>
            </a:r>
          </a:p>
          <a:p>
            <a:pPr algn="ctr"/>
            <a:r>
              <a:rPr lang="en-GB" b="1" dirty="0"/>
              <a:t>School website (</a:t>
            </a:r>
            <a:r>
              <a:rPr lang="en-GB" b="1" dirty="0">
                <a:hlinkClick r:id="rId3"/>
              </a:rPr>
              <a:t>www.holleyparkacademy.co.uk</a:t>
            </a:r>
            <a:r>
              <a:rPr lang="en-GB" b="1" dirty="0"/>
              <a:t>) </a:t>
            </a:r>
          </a:p>
          <a:p>
            <a:pPr algn="ctr"/>
            <a:r>
              <a:rPr lang="en-GB" b="1" dirty="0"/>
              <a:t>School Facebook page </a:t>
            </a:r>
          </a:p>
          <a:p>
            <a:pPr algn="ctr"/>
            <a:r>
              <a:rPr lang="en-GB" b="1" dirty="0"/>
              <a:t>Whole-school letters and termly newsletter (sent electronically)</a:t>
            </a:r>
          </a:p>
          <a:p>
            <a:pPr algn="ctr"/>
            <a:endParaRPr lang="en-GB" dirty="0"/>
          </a:p>
          <a:p>
            <a:pPr algn="ctr"/>
            <a:endParaRPr lang="en-GB" dirty="0"/>
          </a:p>
          <a:p>
            <a:pPr algn="ctr"/>
            <a:r>
              <a:rPr lang="en-GB" dirty="0"/>
              <a:t>As always, your child’s class teacher should be the first port of call for any day-to-day queries or low-level concerns. </a:t>
            </a:r>
          </a:p>
          <a:p>
            <a:pPr algn="ctr"/>
            <a:endParaRPr lang="en-GB" dirty="0"/>
          </a:p>
          <a:p>
            <a:pPr algn="ctr"/>
            <a:r>
              <a:rPr lang="en-GB" dirty="0"/>
              <a:t>Should you wish the contact the school leadership or administrative team, please do so via contacting the main school office via 0191 417 0303 or </a:t>
            </a:r>
            <a:r>
              <a:rPr lang="en-GB" dirty="0">
                <a:hlinkClick r:id="rId4"/>
              </a:rPr>
              <a:t>info.holleypark@nllt.co.uk</a:t>
            </a:r>
            <a:endParaRPr lang="en-GB" dirty="0"/>
          </a:p>
        </p:txBody>
      </p:sp>
      <p:pic>
        <p:nvPicPr>
          <p:cNvPr id="8" name="Picture 7" descr="A logo of a tree and swing&#10;&#10;Description automatically generated">
            <a:extLst>
              <a:ext uri="{FF2B5EF4-FFF2-40B4-BE49-F238E27FC236}">
                <a16:creationId xmlns:a16="http://schemas.microsoft.com/office/drawing/2014/main" id="{EB51CB18-6334-7A5C-8D3F-6297C681677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937931" y="187694"/>
            <a:ext cx="956202" cy="960565"/>
          </a:xfrm>
          <a:prstGeom prst="ellipse">
            <a:avLst/>
          </a:prstGeom>
          <a:noFill/>
          <a:ln>
            <a:noFill/>
          </a:ln>
        </p:spPr>
      </p:pic>
    </p:spTree>
    <p:extLst>
      <p:ext uri="{BB962C8B-B14F-4D97-AF65-F5344CB8AC3E}">
        <p14:creationId xmlns:p14="http://schemas.microsoft.com/office/powerpoint/2010/main" val="3676893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886</Words>
  <Application>Microsoft Office PowerPoint</Application>
  <PresentationFormat>Widescreen</PresentationFormat>
  <Paragraphs>84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Garrett</dc:creator>
  <cp:lastModifiedBy>Mrs J Dann</cp:lastModifiedBy>
  <cp:revision>12</cp:revision>
  <dcterms:created xsi:type="dcterms:W3CDTF">2023-12-20T15:22:22Z</dcterms:created>
  <dcterms:modified xsi:type="dcterms:W3CDTF">2024-09-16T14:52:22Z</dcterms:modified>
</cp:coreProperties>
</file>